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70"/>
  </p:notesMasterIdLst>
  <p:sldIdLst>
    <p:sldId id="325" r:id="rId2"/>
    <p:sldId id="326"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7" r:id="rId66"/>
    <p:sldId id="328" r:id="rId67"/>
    <p:sldId id="329" r:id="rId68"/>
    <p:sldId id="330" r:id="rId6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186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1143000" y="685800"/>
            <a:ext cx="4572000" cy="3429000"/>
          </a:xfrm>
          <a:prstGeom prst="rect">
            <a:avLst/>
          </a:prstGeom>
        </p:spPr>
        <p:txBody>
          <a:bodyPr/>
          <a:lstStyle/>
          <a:p>
            <a:endParaRPr/>
          </a:p>
        </p:txBody>
      </p:sp>
      <p:sp>
        <p:nvSpPr>
          <p:cNvPr id="211" name="Shape 21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82800962"/>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So, first: what are RP methods?</a:t>
            </a:r>
          </a:p>
        </p:txBody>
      </p:sp>
    </p:spTree>
    <p:extLst>
      <p:ext uri="{BB962C8B-B14F-4D97-AF65-F5344CB8AC3E}">
        <p14:creationId xmlns:p14="http://schemas.microsoft.com/office/powerpoint/2010/main" val="799415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t>$45k = c. $30/hh/month</a:t>
            </a:r>
          </a:p>
          <a:p>
            <a:endParaRPr/>
          </a:p>
          <a:p>
            <a:r>
              <a:t>What about the did-nothings? </a:t>
            </a:r>
          </a:p>
          <a:p>
            <a:endParaRPr/>
          </a:p>
          <a:p>
            <a:r>
              <a:t>No cases of giardiasis were </a:t>
            </a:r>
            <a:r>
              <a:rPr b="1"/>
              <a:t>reported</a:t>
            </a:r>
            <a:r>
              <a:t>. But if anyone actually got giardiasis, one would expect that to add a lot to the values (medical bills, legal action, WTP not to be ill, etc.)</a:t>
            </a:r>
          </a:p>
        </p:txBody>
      </p:sp>
    </p:spTree>
    <p:extLst>
      <p:ext uri="{BB962C8B-B14F-4D97-AF65-F5344CB8AC3E}">
        <p14:creationId xmlns:p14="http://schemas.microsoft.com/office/powerpoint/2010/main" val="204083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prstGeom prst="rect">
            <a:avLst/>
          </a:prstGeom>
        </p:spPr>
        <p:txBody>
          <a:bodyPr/>
          <a:lstStyle/>
          <a:p>
            <a:endParaRPr/>
          </a:p>
        </p:txBody>
      </p:sp>
      <p:sp>
        <p:nvSpPr>
          <p:cNvPr id="421" name="Shape 421"/>
          <p:cNvSpPr>
            <a:spLocks noGrp="1"/>
          </p:cNvSpPr>
          <p:nvPr>
            <p:ph type="body" sz="quarter" idx="1"/>
          </p:nvPr>
        </p:nvSpPr>
        <p:spPr>
          <a:prstGeom prst="rect">
            <a:avLst/>
          </a:prstGeom>
        </p:spPr>
        <p:txBody>
          <a:bodyPr/>
          <a:lstStyle/>
          <a:p>
            <a:r>
              <a:t>Next, let’s look at TC models</a:t>
            </a:r>
          </a:p>
        </p:txBody>
      </p:sp>
    </p:spTree>
    <p:extLst>
      <p:ext uri="{BB962C8B-B14F-4D97-AF65-F5344CB8AC3E}">
        <p14:creationId xmlns:p14="http://schemas.microsoft.com/office/powerpoint/2010/main" val="22480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noRot="1" noChangeAspect="1"/>
          </p:cNvSpPr>
          <p:nvPr>
            <p:ph type="sldImg"/>
          </p:nvPr>
        </p:nvSpPr>
        <p:spPr>
          <a:prstGeom prst="rect">
            <a:avLst/>
          </a:prstGeom>
        </p:spPr>
        <p:txBody>
          <a:bodyPr/>
          <a:lstStyle/>
          <a:p>
            <a:endParaRPr/>
          </a:p>
        </p:txBody>
      </p:sp>
      <p:sp>
        <p:nvSpPr>
          <p:cNvPr id="430" name="Shape 430"/>
          <p:cNvSpPr>
            <a:spLocks noGrp="1"/>
          </p:cNvSpPr>
          <p:nvPr>
            <p:ph type="body" sz="quarter" idx="1"/>
          </p:nvPr>
        </p:nvSpPr>
        <p:spPr>
          <a:prstGeom prst="rect">
            <a:avLst/>
          </a:prstGeom>
        </p:spPr>
        <p:txBody>
          <a:bodyPr/>
          <a:lstStyle/>
          <a:p>
            <a:r>
              <a:t>TC models are typically used to value use of recreational sites, e.g. … </a:t>
            </a:r>
          </a:p>
          <a:p>
            <a:endParaRPr/>
          </a:p>
          <a:p>
            <a:r>
              <a:t>Again, they give us use values only — as always for RP</a:t>
            </a:r>
          </a:p>
        </p:txBody>
      </p:sp>
    </p:spTree>
    <p:extLst>
      <p:ext uri="{BB962C8B-B14F-4D97-AF65-F5344CB8AC3E}">
        <p14:creationId xmlns:p14="http://schemas.microsoft.com/office/powerpoint/2010/main" val="2148638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r>
              <a:t>TC models were first described in a letter from Harold Hotelling to the director of the US National Parks Service in 1947. (Although not implemented then — everyone else said it was an impossible task, and that’s what they decided!).</a:t>
            </a:r>
          </a:p>
          <a:p>
            <a:endParaRPr/>
          </a:p>
          <a:p>
            <a:r>
              <a:t>Simple intuition. Benefits from visiting a site — even if it’s free — must at least equal the costs of getting there. Otherwise people wouldn’t visit. </a:t>
            </a:r>
          </a:p>
          <a:p>
            <a:endParaRPr/>
          </a:p>
          <a:p>
            <a:r>
              <a:t>People living at different distances from the site face different costs of visiting -&gt; demand curve.</a:t>
            </a:r>
          </a:p>
        </p:txBody>
      </p:sp>
    </p:spTree>
    <p:extLst>
      <p:ext uri="{BB962C8B-B14F-4D97-AF65-F5344CB8AC3E}">
        <p14:creationId xmlns:p14="http://schemas.microsoft.com/office/powerpoint/2010/main" val="3050326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Quick look at the theory. As usual, lots of symbols to say something pretty straightforward.</a:t>
            </a:r>
          </a:p>
          <a:p>
            <a:endParaRPr/>
          </a:p>
          <a:p>
            <a:r>
              <a:t>x, composite commodity = consumption of everything else (measured in money)</a:t>
            </a:r>
          </a:p>
          <a:p>
            <a:endParaRPr/>
          </a:p>
          <a:p>
            <a:r>
              <a:t>maximise u …</a:t>
            </a:r>
          </a:p>
          <a:p>
            <a:r>
              <a:t>subject to two constraints … budget … &amp; time …</a:t>
            </a:r>
          </a:p>
        </p:txBody>
      </p:sp>
    </p:spTree>
    <p:extLst>
      <p:ext uri="{BB962C8B-B14F-4D97-AF65-F5344CB8AC3E}">
        <p14:creationId xmlns:p14="http://schemas.microsoft.com/office/powerpoint/2010/main" val="105008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One more quantity: the total cost of the trip, including the opportunity cost of time, is p = …</a:t>
            </a:r>
          </a:p>
          <a:p>
            <a:endParaRPr/>
          </a:p>
          <a:p>
            <a:r>
              <a:t>Now if we plug the last two expressions for t and p into the budget constraint, and do some rearranging, we get this alternative formulation for the budget constraint. (Let’s not try too hard to interpret this: it’s just another way of writing the budget constraint, which is about to be useful).</a:t>
            </a:r>
          </a:p>
          <a:p>
            <a:endParaRPr/>
          </a:p>
          <a:p>
            <a:r>
              <a:t>Now we want to maximise utility (u) subject to the budget constraint, so we write the Langrangian for that last formulation, and solve it to give us this optimality condition:</a:t>
            </a:r>
          </a:p>
          <a:p>
            <a:endParaRPr/>
          </a:p>
          <a:p>
            <a:r>
              <a:t>…</a:t>
            </a:r>
          </a:p>
          <a:p>
            <a:endParaRPr/>
          </a:p>
          <a:p>
            <a:r>
              <a:t>where lambda is interpreted as the marginal utility of money</a:t>
            </a:r>
          </a:p>
          <a:p>
            <a:endParaRPr/>
          </a:p>
          <a:p>
            <a:r>
              <a:t>This says that the utility is maximised where the utility gained from the marginal trip = cost of the trip in terms of utility.</a:t>
            </a:r>
          </a:p>
          <a:p>
            <a:endParaRPr/>
          </a:p>
          <a:p>
            <a:r>
              <a:t>Or in monetary terms, I’ll keep taking additional trips to this site </a:t>
            </a:r>
          </a:p>
          <a:p>
            <a:r>
              <a:t>until </a:t>
            </a:r>
            <a:r>
              <a:rPr b="1"/>
              <a:t>for the last trip</a:t>
            </a:r>
            <a:r>
              <a:t> my WTP = the cost of the trip.</a:t>
            </a:r>
          </a:p>
        </p:txBody>
      </p:sp>
    </p:spTree>
    <p:extLst>
      <p:ext uri="{BB962C8B-B14F-4D97-AF65-F5344CB8AC3E}">
        <p14:creationId xmlns:p14="http://schemas.microsoft.com/office/powerpoint/2010/main" val="260098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p>
            <a:r>
              <a:t>And that’s here at the red dot on my demand curve.</a:t>
            </a:r>
          </a:p>
          <a:p>
            <a:endParaRPr/>
          </a:p>
          <a:p>
            <a:r>
              <a:t>Backing up a bit, we have r (possible # of trips I could take) along x axis, and money on the y.</a:t>
            </a:r>
          </a:p>
          <a:p>
            <a:endParaRPr/>
          </a:p>
          <a:p>
            <a:r>
              <a:t>We imagine a trip to this particular site always costs me £12 total (</a:t>
            </a:r>
            <a:r>
              <a:rPr b="1"/>
              <a:t>including</a:t>
            </a:r>
            <a:r>
              <a:t> cost of time).</a:t>
            </a:r>
          </a:p>
          <a:p>
            <a:endParaRPr/>
          </a:p>
          <a:p>
            <a:r>
              <a:t>I’m willing to pay £25 for the first trip, a bit less for the second trip, and so on. And I keep making trips up to the point where my WTP is the same as the cost.</a:t>
            </a:r>
          </a:p>
          <a:p>
            <a:endParaRPr/>
          </a:p>
          <a:p>
            <a:r>
              <a:t>And that gives us my welfare measure, the CS, </a:t>
            </a:r>
          </a:p>
          <a:p>
            <a:r>
              <a:t>which is this familiar area </a:t>
            </a:r>
          </a:p>
          <a:p>
            <a:r>
              <a:t>between the constant cost of a trip and my demand curve.</a:t>
            </a:r>
          </a:p>
          <a:p>
            <a:endParaRPr/>
          </a:p>
          <a:p>
            <a:r>
              <a:t>(r is actually discrete, but let’s not worry about that right now.)</a:t>
            </a:r>
          </a:p>
          <a:p>
            <a:endParaRPr/>
          </a:p>
          <a:p>
            <a:r>
              <a:t>To calculate my CS we need to know the demand curve as in this diagram.</a:t>
            </a:r>
          </a:p>
          <a:p>
            <a:endParaRPr/>
          </a:p>
          <a:p>
            <a:r>
              <a:t>But, in practice, for an individual, we only get to observe the red dot, not the line: we see how many trips I make and how much a trip costs me, but we don’t observe how many trips I </a:t>
            </a:r>
            <a:r>
              <a:rPr b="1"/>
              <a:t>would</a:t>
            </a:r>
            <a:r>
              <a:t> make if the cost was different.</a:t>
            </a:r>
          </a:p>
        </p:txBody>
      </p:sp>
    </p:spTree>
    <p:extLst>
      <p:ext uri="{BB962C8B-B14F-4D97-AF65-F5344CB8AC3E}">
        <p14:creationId xmlns:p14="http://schemas.microsoft.com/office/powerpoint/2010/main" val="241603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noRot="1" noChangeAspect="1"/>
          </p:cNvSpPr>
          <p:nvPr>
            <p:ph type="sldImg"/>
          </p:nvPr>
        </p:nvSpPr>
        <p:spPr>
          <a:prstGeom prst="rect">
            <a:avLst/>
          </a:prstGeom>
        </p:spPr>
        <p:txBody>
          <a:bodyPr/>
          <a:lstStyle/>
          <a:p>
            <a:endParaRPr/>
          </a:p>
        </p:txBody>
      </p:sp>
      <p:sp>
        <p:nvSpPr>
          <p:cNvPr id="489" name="Shape 489"/>
          <p:cNvSpPr>
            <a:spLocks noGrp="1"/>
          </p:cNvSpPr>
          <p:nvPr>
            <p:ph type="body" sz="quarter" idx="1"/>
          </p:nvPr>
        </p:nvSpPr>
        <p:spPr>
          <a:prstGeom prst="rect">
            <a:avLst/>
          </a:prstGeom>
        </p:spPr>
        <p:txBody>
          <a:bodyPr/>
          <a:lstStyle/>
          <a:p>
            <a:r>
              <a:t>For that, we need to build a model.</a:t>
            </a:r>
          </a:p>
          <a:p>
            <a:r>
              <a:t>And the original and simplest TC model is the zonal model.</a:t>
            </a:r>
          </a:p>
          <a:p>
            <a:endParaRPr/>
          </a:p>
          <a:p>
            <a:r>
              <a:t>We’ll walk through a basic example of a ZTC model.</a:t>
            </a:r>
          </a:p>
          <a:p>
            <a:endParaRPr/>
          </a:p>
          <a:p>
            <a:r>
              <a:t>First: take a site. Define a series of zones around the site.</a:t>
            </a:r>
          </a:p>
        </p:txBody>
      </p:sp>
    </p:spTree>
    <p:extLst>
      <p:ext uri="{BB962C8B-B14F-4D97-AF65-F5344CB8AC3E}">
        <p14:creationId xmlns:p14="http://schemas.microsoft.com/office/powerpoint/2010/main" val="2366158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Next, gather data</a:t>
            </a:r>
          </a:p>
          <a:p>
            <a:r>
              <a:t>First 3 columns by survey</a:t>
            </a:r>
          </a:p>
          <a:p>
            <a:endParaRPr/>
          </a:p>
          <a:p>
            <a:r>
              <a:t>[click]</a:t>
            </a:r>
          </a:p>
          <a:p>
            <a:r>
              <a:t>Then, estimate travel costs </a:t>
            </a:r>
          </a:p>
          <a:p>
            <a:r>
              <a:t>e.g. £1/mile and use the round trip distance from the zone to the site</a:t>
            </a:r>
          </a:p>
          <a:p>
            <a:endParaRPr/>
          </a:p>
          <a:p>
            <a:r>
              <a:t>Then model how the number of trips we observe depends on price … [click …] …</a:t>
            </a:r>
          </a:p>
        </p:txBody>
      </p:sp>
    </p:spTree>
    <p:extLst>
      <p:ext uri="{BB962C8B-B14F-4D97-AF65-F5344CB8AC3E}">
        <p14:creationId xmlns:p14="http://schemas.microsoft.com/office/powerpoint/2010/main" val="168543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prstGeom prst="rect">
            <a:avLst/>
          </a:prstGeom>
        </p:spPr>
        <p:txBody>
          <a:bodyPr/>
          <a:lstStyle/>
          <a:p>
            <a:endParaRPr/>
          </a:p>
        </p:txBody>
      </p:sp>
      <p:sp>
        <p:nvSpPr>
          <p:cNvPr id="510" name="Shape 510"/>
          <p:cNvSpPr>
            <a:spLocks noGrp="1"/>
          </p:cNvSpPr>
          <p:nvPr>
            <p:ph type="body" sz="quarter" idx="1"/>
          </p:nvPr>
        </p:nvSpPr>
        <p:spPr>
          <a:prstGeom prst="rect">
            <a:avLst/>
          </a:prstGeom>
        </p:spPr>
        <p:txBody>
          <a:bodyPr/>
          <a:lstStyle/>
          <a:p>
            <a:r>
              <a:t>Now, we have people in different zones making trip decisions based on a range of prices. That’s great, because it gives us a model of how people react to price in this situation.</a:t>
            </a:r>
          </a:p>
          <a:p>
            <a:endParaRPr/>
          </a:p>
          <a:p>
            <a:r>
              <a:t>But to estimate the total demand curve for the site we need to estimate how the </a:t>
            </a:r>
            <a:r>
              <a:rPr b="1"/>
              <a:t>total population</a:t>
            </a:r>
            <a:r>
              <a:t> would react to different prices.</a:t>
            </a:r>
          </a:p>
          <a:p>
            <a:endParaRPr/>
          </a:p>
          <a:p>
            <a:r>
              <a:t>So now we imagine that we’re going to impose an admission fee for the site. [click]</a:t>
            </a:r>
          </a:p>
          <a:p>
            <a:r>
              <a:t>We assume people react to this the same way they react to travel costs — so we can extend our model to predict new visitation rates from all zones. [click]</a:t>
            </a:r>
          </a:p>
          <a:p>
            <a:endParaRPr/>
          </a:p>
          <a:p>
            <a:r>
              <a:t>Then we pick different values for a, and see how our predicted visits respond. [click]</a:t>
            </a:r>
          </a:p>
          <a:p>
            <a:endParaRPr/>
          </a:p>
          <a:p>
            <a:r>
              <a:t>E.g. for a = 5, we predict 78,000 visits</a:t>
            </a:r>
          </a:p>
        </p:txBody>
      </p:sp>
    </p:spTree>
    <p:extLst>
      <p:ext uri="{BB962C8B-B14F-4D97-AF65-F5344CB8AC3E}">
        <p14:creationId xmlns:p14="http://schemas.microsoft.com/office/powerpoint/2010/main" val="1864289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3 kinds of related markets we can use… </a:t>
            </a:r>
          </a:p>
        </p:txBody>
      </p:sp>
    </p:spTree>
    <p:extLst>
      <p:ext uri="{BB962C8B-B14F-4D97-AF65-F5344CB8AC3E}">
        <p14:creationId xmlns:p14="http://schemas.microsoft.com/office/powerpoint/2010/main" val="85721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prstGeom prst="rect">
            <a:avLst/>
          </a:prstGeom>
        </p:spPr>
        <p:txBody>
          <a:bodyPr/>
          <a:lstStyle/>
          <a:p>
            <a:endParaRPr/>
          </a:p>
        </p:txBody>
      </p:sp>
      <p:sp>
        <p:nvSpPr>
          <p:cNvPr id="515" name="Shape 515"/>
          <p:cNvSpPr>
            <a:spLocks noGrp="1"/>
          </p:cNvSpPr>
          <p:nvPr>
            <p:ph type="body" sz="quarter" idx="1"/>
          </p:nvPr>
        </p:nvSpPr>
        <p:spPr>
          <a:prstGeom prst="rect">
            <a:avLst/>
          </a:prstGeom>
        </p:spPr>
        <p:txBody>
          <a:bodyPr/>
          <a:lstStyle/>
          <a:p>
            <a:r>
              <a:t>For different values of </a:t>
            </a:r>
            <a:r>
              <a:rPr b="1"/>
              <a:t>a</a:t>
            </a:r>
            <a:r>
              <a:t> we get these predicted visits:</a:t>
            </a:r>
          </a:p>
          <a:p>
            <a:endParaRPr/>
          </a:p>
          <a:p>
            <a:r>
              <a:t>0 (actual) -&gt; current actual visits</a:t>
            </a:r>
          </a:p>
          <a:p>
            <a:r>
              <a:t>£5 -&gt; as just seen</a:t>
            </a:r>
          </a:p>
          <a:p>
            <a:r>
              <a:t>£10 etc.</a:t>
            </a:r>
          </a:p>
          <a:p>
            <a:r>
              <a:t>£25 -&gt; no visits: implies nobody gets more than £25 of consumer surplus even from their first visit</a:t>
            </a:r>
          </a:p>
        </p:txBody>
      </p:sp>
    </p:spTree>
    <p:extLst>
      <p:ext uri="{BB962C8B-B14F-4D97-AF65-F5344CB8AC3E}">
        <p14:creationId xmlns:p14="http://schemas.microsoft.com/office/powerpoint/2010/main" val="2222738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t>If we plot that, you can see the outline of a demand curve appearing.</a:t>
            </a:r>
          </a:p>
          <a:p>
            <a:endParaRPr/>
          </a:p>
          <a:p>
            <a:r>
              <a:t>And as I showed before, we want the area under that — which we can work out as the sum of the areas of these squares and triangles.</a:t>
            </a:r>
          </a:p>
          <a:p>
            <a:endParaRPr/>
          </a:p>
          <a:p>
            <a:r>
              <a:t>This example is in the Perman et al textbook (in the library) if you want to see the calculation.</a:t>
            </a:r>
          </a:p>
        </p:txBody>
      </p:sp>
    </p:spTree>
    <p:extLst>
      <p:ext uri="{BB962C8B-B14F-4D97-AF65-F5344CB8AC3E}">
        <p14:creationId xmlns:p14="http://schemas.microsoft.com/office/powerpoint/2010/main" val="1444703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Two things to bear in mind about this simple model.</a:t>
            </a:r>
          </a:p>
        </p:txBody>
      </p:sp>
    </p:spTree>
    <p:extLst>
      <p:ext uri="{BB962C8B-B14F-4D97-AF65-F5344CB8AC3E}">
        <p14:creationId xmlns:p14="http://schemas.microsoft.com/office/powerpoint/2010/main" val="3634787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noRot="1" noChangeAspect="1"/>
          </p:cNvSpPr>
          <p:nvPr>
            <p:ph type="sldImg"/>
          </p:nvPr>
        </p:nvSpPr>
        <p:spPr>
          <a:prstGeom prst="rect">
            <a:avLst/>
          </a:prstGeom>
        </p:spPr>
        <p:txBody>
          <a:bodyPr/>
          <a:lstStyle/>
          <a:p>
            <a:endParaRPr/>
          </a:p>
        </p:txBody>
      </p:sp>
      <p:sp>
        <p:nvSpPr>
          <p:cNvPr id="557" name="Shape 557"/>
          <p:cNvSpPr>
            <a:spLocks noGrp="1"/>
          </p:cNvSpPr>
          <p:nvPr>
            <p:ph type="body" sz="quarter" idx="1"/>
          </p:nvPr>
        </p:nvSpPr>
        <p:spPr>
          <a:prstGeom prst="rect">
            <a:avLst/>
          </a:prstGeom>
        </p:spPr>
        <p:txBody>
          <a:bodyPr/>
          <a:lstStyle/>
          <a:p>
            <a:r>
              <a:t>A refinement of the zonal model is the individual model</a:t>
            </a:r>
          </a:p>
        </p:txBody>
      </p:sp>
    </p:spTree>
    <p:extLst>
      <p:ext uri="{BB962C8B-B14F-4D97-AF65-F5344CB8AC3E}">
        <p14:creationId xmlns:p14="http://schemas.microsoft.com/office/powerpoint/2010/main" val="2080607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p>
            <a:r>
              <a:t>Multi-purpose trips: similar problem to joint products in defensive expenditure models</a:t>
            </a:r>
          </a:p>
          <a:p>
            <a:endParaRPr/>
          </a:p>
          <a:p>
            <a:r>
              <a:t>Opportunity cost of time spent travelling. We valued it at the wage rate. Implies that every hour you’re travelling is an hour you would otherwise have been working, and that’s how you value your time. </a:t>
            </a:r>
          </a:p>
          <a:p>
            <a:endParaRPr/>
          </a:p>
          <a:p>
            <a:r>
              <a:t>This is a bit odd. It assumes the only difference in utility between work and travel comes from the wages we do or don’t earn — and that we can all freely choose how many hours to work.</a:t>
            </a:r>
          </a:p>
          <a:p>
            <a:endParaRPr/>
          </a:p>
          <a:p>
            <a:r>
              <a:t>So instead, a common convention is to use 1/3 the wage rate. But not especially robust. Treatment of travel time can make a big difference in valuation. (Even worse, travel time can </a:t>
            </a:r>
            <a:r>
              <a:rPr b="1"/>
              <a:t>be </a:t>
            </a:r>
            <a:r>
              <a:t>work</a:t>
            </a:r>
            <a:r>
              <a:rPr b="1"/>
              <a:t> </a:t>
            </a:r>
            <a:r>
              <a:t>time — one important criticism of the CBA done for HS2 train line is this was ignored).</a:t>
            </a:r>
          </a:p>
        </p:txBody>
      </p:sp>
    </p:spTree>
    <p:extLst>
      <p:ext uri="{BB962C8B-B14F-4D97-AF65-F5344CB8AC3E}">
        <p14:creationId xmlns:p14="http://schemas.microsoft.com/office/powerpoint/2010/main" val="680536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Random utility models now the most common in the travel cost literature. Solve </a:t>
            </a:r>
            <a:r>
              <a:rPr b="1"/>
              <a:t>some</a:t>
            </a:r>
            <a:r>
              <a:t> of these problems.</a:t>
            </a:r>
          </a:p>
          <a:p>
            <a:endParaRPr/>
          </a:p>
          <a:p>
            <a:r>
              <a:t>RUMs also used in SP studies as we saw briefly last week.</a:t>
            </a:r>
          </a:p>
          <a:p>
            <a:endParaRPr/>
          </a:p>
          <a:p>
            <a:r>
              <a:t>The random utility model is a choice model, and is used extensively in market research on choices between alternative options. Hence the pic.</a:t>
            </a:r>
          </a:p>
          <a:p>
            <a:endParaRPr/>
          </a:p>
          <a:p>
            <a:r>
              <a:t>Name comes from the fact that we’re treating utility as a random parameter, i.e. one that we model with an error term.</a:t>
            </a:r>
          </a:p>
        </p:txBody>
      </p:sp>
    </p:spTree>
    <p:extLst>
      <p:ext uri="{BB962C8B-B14F-4D97-AF65-F5344CB8AC3E}">
        <p14:creationId xmlns:p14="http://schemas.microsoft.com/office/powerpoint/2010/main" val="211085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r>
              <a:t>What limitations does it solve?</a:t>
            </a:r>
          </a:p>
          <a:p>
            <a:endParaRPr/>
          </a:p>
          <a:p>
            <a:r>
              <a:t>RUM designed to deal with questions of substitutes and variations in site quality</a:t>
            </a:r>
          </a:p>
        </p:txBody>
      </p:sp>
    </p:spTree>
    <p:extLst>
      <p:ext uri="{BB962C8B-B14F-4D97-AF65-F5344CB8AC3E}">
        <p14:creationId xmlns:p14="http://schemas.microsoft.com/office/powerpoint/2010/main" val="350387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RUM is a model of discrete choice between sites. </a:t>
            </a:r>
          </a:p>
          <a:p>
            <a:endParaRPr/>
          </a:p>
          <a:p>
            <a:r>
              <a:t>In other words, …</a:t>
            </a:r>
          </a:p>
          <a:p>
            <a:endParaRPr/>
          </a:p>
          <a:p>
            <a:r>
              <a:t>…</a:t>
            </a:r>
          </a:p>
        </p:txBody>
      </p:sp>
    </p:spTree>
    <p:extLst>
      <p:ext uri="{BB962C8B-B14F-4D97-AF65-F5344CB8AC3E}">
        <p14:creationId xmlns:p14="http://schemas.microsoft.com/office/powerpoint/2010/main" val="2121496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noRot="1" noChangeAspect="1"/>
          </p:cNvSpPr>
          <p:nvPr>
            <p:ph type="sldImg"/>
          </p:nvPr>
        </p:nvSpPr>
        <p:spPr>
          <a:prstGeom prst="rect">
            <a:avLst/>
          </a:prstGeom>
        </p:spPr>
        <p:txBody>
          <a:bodyPr/>
          <a:lstStyle/>
          <a:p>
            <a:endParaRPr/>
          </a:p>
        </p:txBody>
      </p:sp>
      <p:sp>
        <p:nvSpPr>
          <p:cNvPr id="582" name="Shape 582"/>
          <p:cNvSpPr>
            <a:spLocks noGrp="1"/>
          </p:cNvSpPr>
          <p:nvPr>
            <p:ph type="body" sz="quarter" idx="1"/>
          </p:nvPr>
        </p:nvSpPr>
        <p:spPr>
          <a:prstGeom prst="rect">
            <a:avLst/>
          </a:prstGeom>
        </p:spPr>
        <p:txBody>
          <a:bodyPr/>
          <a:lstStyle/>
          <a:p>
            <a:r>
              <a:t>Deterministic part v is modelled as follows …  </a:t>
            </a:r>
          </a:p>
          <a:p>
            <a:endParaRPr/>
          </a:p>
          <a:p>
            <a:r>
              <a:t>…</a:t>
            </a:r>
          </a:p>
          <a:p>
            <a:endParaRPr/>
          </a:p>
          <a:p>
            <a:r>
              <a:t>In practice there will generally be several q parameters in the model, representing different site characteristics</a:t>
            </a:r>
          </a:p>
          <a:p>
            <a:endParaRPr/>
          </a:p>
          <a:p>
            <a:r>
              <a:t>And assume a distribution for the random part, epsilon</a:t>
            </a:r>
          </a:p>
        </p:txBody>
      </p:sp>
    </p:spTree>
    <p:extLst>
      <p:ext uri="{BB962C8B-B14F-4D97-AF65-F5344CB8AC3E}">
        <p14:creationId xmlns:p14="http://schemas.microsoft.com/office/powerpoint/2010/main" val="3293934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r>
              <a:t>Specifically, this distribution, the Gumbel or Type I Extreme Value distribution</a:t>
            </a:r>
          </a:p>
          <a:p>
            <a:endParaRPr/>
          </a:p>
          <a:p>
            <a:r>
              <a:t>Why, because it makes the next step super-simple</a:t>
            </a:r>
          </a:p>
        </p:txBody>
      </p:sp>
    </p:spTree>
    <p:extLst>
      <p:ext uri="{BB962C8B-B14F-4D97-AF65-F5344CB8AC3E}">
        <p14:creationId xmlns:p14="http://schemas.microsoft.com/office/powerpoint/2010/main" val="2341028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t>1 </a:t>
            </a:r>
          </a:p>
          <a:p>
            <a:r>
              <a:t>markets in substitutes</a:t>
            </a:r>
          </a:p>
        </p:txBody>
      </p:sp>
    </p:spTree>
    <p:extLst>
      <p:ext uri="{BB962C8B-B14F-4D97-AF65-F5344CB8AC3E}">
        <p14:creationId xmlns:p14="http://schemas.microsoft.com/office/powerpoint/2010/main" val="3646106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If the error terms are distributed this way, then the probability that an individual will choose site g is given by this formula … .</a:t>
            </a:r>
          </a:p>
          <a:p>
            <a:endParaRPr/>
          </a:p>
          <a:p>
            <a:r>
              <a:t>And since we observe lots of people’s choices we can multiply the probability of each choice, calculated this way, to give us the whole sample likelihood.</a:t>
            </a:r>
          </a:p>
          <a:p>
            <a:endParaRPr/>
          </a:p>
          <a:p>
            <a:r>
              <a:t>Then we maximise this likelihood to find estimates of the β parameters in our model of v. (Note: this is called a conditional logit, and is built in to Stata and other stats programs).</a:t>
            </a:r>
          </a:p>
          <a:p>
            <a:endParaRPr/>
          </a:p>
          <a:p>
            <a:r>
              <a:t>This is also the model we use to analyse choice modelling data.</a:t>
            </a:r>
          </a:p>
        </p:txBody>
      </p:sp>
    </p:spTree>
    <p:extLst>
      <p:ext uri="{BB962C8B-B14F-4D97-AF65-F5344CB8AC3E}">
        <p14:creationId xmlns:p14="http://schemas.microsoft.com/office/powerpoint/2010/main" val="781683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r>
              <a:t>…</a:t>
            </a:r>
          </a:p>
          <a:p>
            <a:endParaRPr/>
          </a:p>
          <a:p>
            <a:r>
              <a:t>Newer studies use more complex models — RPL, aka mixed logit — to relax this assumption.</a:t>
            </a:r>
          </a:p>
        </p:txBody>
      </p:sp>
    </p:spTree>
    <p:extLst>
      <p:ext uri="{BB962C8B-B14F-4D97-AF65-F5344CB8AC3E}">
        <p14:creationId xmlns:p14="http://schemas.microsoft.com/office/powerpoint/2010/main" val="2240515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p>
            <a:r>
              <a:t>TC (RUM) case study</a:t>
            </a:r>
          </a:p>
        </p:txBody>
      </p:sp>
    </p:spTree>
    <p:extLst>
      <p:ext uri="{BB962C8B-B14F-4D97-AF65-F5344CB8AC3E}">
        <p14:creationId xmlns:p14="http://schemas.microsoft.com/office/powerpoint/2010/main" val="296288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NB. TC is broader set of costs than purely travel — it’s all the market costs associated with visiting the site</a:t>
            </a:r>
          </a:p>
        </p:txBody>
      </p:sp>
    </p:spTree>
    <p:extLst>
      <p:ext uri="{BB962C8B-B14F-4D97-AF65-F5344CB8AC3E}">
        <p14:creationId xmlns:p14="http://schemas.microsoft.com/office/powerpoint/2010/main" val="1878435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Results! (Closing parks).</a:t>
            </a:r>
          </a:p>
          <a:p>
            <a:endParaRPr/>
          </a:p>
          <a:p>
            <a:r>
              <a:t>Range per trip: $20 – 50 per single park.</a:t>
            </a:r>
          </a:p>
          <a:p>
            <a:endParaRPr/>
          </a:p>
          <a:p>
            <a:r>
              <a:t>Last line is predicted loss if closing two neighbouring parks near the capital city.</a:t>
            </a:r>
          </a:p>
          <a:p>
            <a:r>
              <a:t>Losses are more-than-additive because of loss of substitution possibilities.</a:t>
            </a:r>
          </a:p>
        </p:txBody>
      </p:sp>
    </p:spTree>
    <p:extLst>
      <p:ext uri="{BB962C8B-B14F-4D97-AF65-F5344CB8AC3E}">
        <p14:creationId xmlns:p14="http://schemas.microsoft.com/office/powerpoint/2010/main" val="1037524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r>
              <a:t>Finally, HP</a:t>
            </a:r>
          </a:p>
        </p:txBody>
      </p:sp>
    </p:spTree>
    <p:extLst>
      <p:ext uri="{BB962C8B-B14F-4D97-AF65-F5344CB8AC3E}">
        <p14:creationId xmlns:p14="http://schemas.microsoft.com/office/powerpoint/2010/main" val="608696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r>
              <a:t>Now, we don’t have generally have otherwise-identical houses that vary only in one EQ characteristic</a:t>
            </a:r>
          </a:p>
          <a:p>
            <a:endParaRPr/>
          </a:p>
          <a:p>
            <a:r>
              <a:t>But we do have multiple regression techniques, which should allow us to control for the other characteristics that vary.</a:t>
            </a:r>
          </a:p>
          <a:p>
            <a:endParaRPr/>
          </a:p>
          <a:p>
            <a:r>
              <a:t>So we estimate a regression model with, on the LHS, … </a:t>
            </a:r>
          </a:p>
        </p:txBody>
      </p:sp>
    </p:spTree>
    <p:extLst>
      <p:ext uri="{BB962C8B-B14F-4D97-AF65-F5344CB8AC3E}">
        <p14:creationId xmlns:p14="http://schemas.microsoft.com/office/powerpoint/2010/main" val="2457749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p>
            <a:r>
              <a:t>For accessibility, neighbourhood and environmental data: GIS</a:t>
            </a:r>
          </a:p>
          <a:p>
            <a:endParaRPr/>
          </a:p>
          <a:p>
            <a:r>
              <a:t>Data for London used in own research</a:t>
            </a:r>
          </a:p>
        </p:txBody>
      </p:sp>
    </p:spTree>
    <p:extLst>
      <p:ext uri="{BB962C8B-B14F-4D97-AF65-F5344CB8AC3E}">
        <p14:creationId xmlns:p14="http://schemas.microsoft.com/office/powerpoint/2010/main" val="1523653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r>
              <a:t>Example from a hedonic pricing study in the US.</a:t>
            </a:r>
          </a:p>
          <a:p>
            <a:endParaRPr/>
          </a:p>
          <a:p>
            <a:r>
              <a:t>… </a:t>
            </a:r>
          </a:p>
          <a:p>
            <a:endParaRPr/>
          </a:p>
          <a:p>
            <a:r>
              <a:t>Implicit prices here complicated by using log of house price: </a:t>
            </a:r>
          </a:p>
          <a:p>
            <a:r>
              <a:t>but for example being 1 mile closer to the beach is worth $ e^0.011 (= approx $1000) on house price on average.</a:t>
            </a:r>
          </a:p>
          <a:p>
            <a:endParaRPr/>
          </a:p>
          <a:p>
            <a:r>
              <a:t>And (environmental point): two measures of air pollution have a negative impact.</a:t>
            </a:r>
          </a:p>
        </p:txBody>
      </p:sp>
    </p:spTree>
    <p:extLst>
      <p:ext uri="{BB962C8B-B14F-4D97-AF65-F5344CB8AC3E}">
        <p14:creationId xmlns:p14="http://schemas.microsoft.com/office/powerpoint/2010/main" val="1972787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r>
              <a:t>Nat parks, AONBs, NNRs</a:t>
            </a:r>
          </a:p>
        </p:txBody>
      </p:sp>
    </p:spTree>
    <p:extLst>
      <p:ext uri="{BB962C8B-B14F-4D97-AF65-F5344CB8AC3E}">
        <p14:creationId xmlns:p14="http://schemas.microsoft.com/office/powerpoint/2010/main" val="244660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2</a:t>
            </a:r>
          </a:p>
          <a:p>
            <a:r>
              <a:t>markets in complements</a:t>
            </a:r>
          </a:p>
          <a:p>
            <a:endParaRPr/>
          </a:p>
          <a:p>
            <a:r>
              <a:t>(Look at these in some detail).</a:t>
            </a:r>
          </a:p>
        </p:txBody>
      </p:sp>
    </p:spTree>
    <p:extLst>
      <p:ext uri="{BB962C8B-B14F-4D97-AF65-F5344CB8AC3E}">
        <p14:creationId xmlns:p14="http://schemas.microsoft.com/office/powerpoint/2010/main" val="3352575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r>
              <a:t>In 1km square</a:t>
            </a:r>
          </a:p>
          <a:p>
            <a:endParaRPr/>
          </a:p>
          <a:p>
            <a:r>
              <a:t>Baseline: urban</a:t>
            </a:r>
          </a:p>
        </p:txBody>
      </p:sp>
    </p:spTree>
    <p:extLst>
      <p:ext uri="{BB962C8B-B14F-4D97-AF65-F5344CB8AC3E}">
        <p14:creationId xmlns:p14="http://schemas.microsoft.com/office/powerpoint/2010/main" val="1420001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Shape 726"/>
          <p:cNvSpPr>
            <a:spLocks noGrp="1" noRot="1" noChangeAspect="1"/>
          </p:cNvSpPr>
          <p:nvPr>
            <p:ph type="sldImg"/>
          </p:nvPr>
        </p:nvSpPr>
        <p:spPr>
          <a:prstGeom prst="rect">
            <a:avLst/>
          </a:prstGeom>
        </p:spPr>
        <p:txBody>
          <a:bodyPr/>
          <a:lstStyle/>
          <a:p>
            <a:endParaRPr/>
          </a:p>
        </p:txBody>
      </p:sp>
      <p:sp>
        <p:nvSpPr>
          <p:cNvPr id="727" name="Shape 727"/>
          <p:cNvSpPr>
            <a:spLocks noGrp="1"/>
          </p:cNvSpPr>
          <p:nvPr>
            <p:ph type="body" sz="quarter" idx="1"/>
          </p:nvPr>
        </p:nvSpPr>
        <p:spPr>
          <a:prstGeom prst="rect">
            <a:avLst/>
          </a:prstGeom>
        </p:spPr>
        <p:txBody>
          <a:bodyPr/>
          <a:lstStyle/>
          <a:p>
            <a:r>
              <a:t>In summary, … </a:t>
            </a:r>
          </a:p>
        </p:txBody>
      </p:sp>
    </p:spTree>
    <p:extLst>
      <p:ext uri="{BB962C8B-B14F-4D97-AF65-F5344CB8AC3E}">
        <p14:creationId xmlns:p14="http://schemas.microsoft.com/office/powerpoint/2010/main" val="407912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3</a:t>
            </a:r>
          </a:p>
          <a:p>
            <a:r>
              <a:t>markets in characteristics</a:t>
            </a:r>
          </a:p>
          <a:p>
            <a:endParaRPr/>
          </a:p>
          <a:p>
            <a:r>
              <a:t>… ideally these are brought together.</a:t>
            </a:r>
          </a:p>
        </p:txBody>
      </p:sp>
    </p:spTree>
    <p:extLst>
      <p:ext uri="{BB962C8B-B14F-4D97-AF65-F5344CB8AC3E}">
        <p14:creationId xmlns:p14="http://schemas.microsoft.com/office/powerpoint/2010/main" val="3270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r>
              <a:t>One method for each of the three surrogate markets … </a:t>
            </a:r>
          </a:p>
        </p:txBody>
      </p:sp>
    </p:spTree>
    <p:extLst>
      <p:ext uri="{BB962C8B-B14F-4D97-AF65-F5344CB8AC3E}">
        <p14:creationId xmlns:p14="http://schemas.microsoft.com/office/powerpoint/2010/main" val="146484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Thinking behind defensive expenditure is simple: </a:t>
            </a:r>
          </a:p>
          <a:p>
            <a:r>
              <a:t>if people spend £5000 on double glazing purely to mitigate noise, </a:t>
            </a:r>
          </a:p>
          <a:p>
            <a:r>
              <a:t>then they must anticipate that the noise will cost them at least £5000 in welfare.</a:t>
            </a:r>
          </a:p>
          <a:p>
            <a:endParaRPr/>
          </a:p>
          <a:p>
            <a:r>
              <a:t>So spending on dbl glazing is a lower bound on the value of the noise.</a:t>
            </a:r>
          </a:p>
        </p:txBody>
      </p:sp>
    </p:spTree>
    <p:extLst>
      <p:ext uri="{BB962C8B-B14F-4D97-AF65-F5344CB8AC3E}">
        <p14:creationId xmlns:p14="http://schemas.microsoft.com/office/powerpoint/2010/main" val="34503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 </a:t>
            </a:r>
          </a:p>
          <a:p>
            <a:endParaRPr/>
          </a:p>
          <a:p>
            <a:r>
              <a:t>How much welfare was lost as a result of this?</a:t>
            </a:r>
          </a:p>
          <a:p>
            <a:endParaRPr/>
          </a:p>
          <a:p>
            <a:r>
              <a:t>Provides a guideline to policymakers (or water companies) on how much it’s worth spending to prevent?</a:t>
            </a:r>
          </a:p>
          <a:p>
            <a:endParaRPr/>
          </a:p>
          <a:p>
            <a:r>
              <a:t>(Though in fact private cost of lost reputation might be a lot bigger).</a:t>
            </a:r>
          </a:p>
        </p:txBody>
      </p:sp>
    </p:spTree>
    <p:extLst>
      <p:ext uri="{BB962C8B-B14F-4D97-AF65-F5344CB8AC3E}">
        <p14:creationId xmlns:p14="http://schemas.microsoft.com/office/powerpoint/2010/main" val="403363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t>… </a:t>
            </a:r>
          </a:p>
          <a:p>
            <a:endParaRPr/>
          </a:p>
          <a:p>
            <a:r>
              <a:t>Purchases: bottled water, filters, etc.</a:t>
            </a:r>
          </a:p>
          <a:p>
            <a:r>
              <a:t>Energy: electricity or gas to boil water</a:t>
            </a:r>
          </a:p>
          <a:p>
            <a:r>
              <a:t>Fuel: petrol or diesel for the journey to fetch water</a:t>
            </a:r>
          </a:p>
          <a:p>
            <a:endParaRPr/>
          </a:p>
          <a:p>
            <a:r>
              <a:t>How do you value people’s time?</a:t>
            </a:r>
          </a:p>
        </p:txBody>
      </p:sp>
    </p:spTree>
    <p:extLst>
      <p:ext uri="{BB962C8B-B14F-4D97-AF65-F5344CB8AC3E}">
        <p14:creationId xmlns:p14="http://schemas.microsoft.com/office/powerpoint/2010/main" val="300086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GB"/>
          </a:p>
        </p:txBody>
      </p:sp>
      <p:sp>
        <p:nvSpPr>
          <p:cNvPr id="3" name="Subtitle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07/10/2019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00189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07/10/2019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2443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0" y="519289"/>
            <a:ext cx="2804160" cy="8265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07/10/2019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71737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lvl1pPr>
              <a:defRPr>
                <a:latin typeface="Candara" panose="020E0502030303020204" pitchFamily="34" charset="0"/>
              </a:defRPr>
            </a:lvl1pPr>
          </a:lstStyle>
          <a:p>
            <a:r>
              <a:rPr dirty="0"/>
              <a:t>Title Text</a:t>
            </a:r>
          </a:p>
        </p:txBody>
      </p:sp>
      <p:sp>
        <p:nvSpPr>
          <p:cNvPr id="13" name="Body Level One…"/>
          <p:cNvSpPr txBox="1">
            <a:spLocks noGrp="1"/>
          </p:cNvSpPr>
          <p:nvPr>
            <p:ph type="body" idx="1"/>
          </p:nvPr>
        </p:nvSpPr>
        <p:spPr>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71613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y black mas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lvl1pPr>
          </a:lstStyle>
          <a:p>
            <a:r>
              <a:t>Title Text</a:t>
            </a:r>
          </a:p>
        </p:txBody>
      </p:sp>
      <p:sp>
        <p:nvSpPr>
          <p:cNvPr id="32"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1334554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7D055F-53E3-4AE7-8739-34ED5FD6A503}" type="datetimeFigureOut">
              <a:rPr lang="en-GB" smtClean="0"/>
              <a:t>07/10/2019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59708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GB"/>
          </a:p>
        </p:txBody>
      </p:sp>
      <p:sp>
        <p:nvSpPr>
          <p:cNvPr id="3" name="Text Placeholder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FC087A-E917-4E88-B3BE-85C9F93FDCA6}" type="datetimeFigureOut">
              <a:rPr lang="en-GB" smtClean="0"/>
              <a:t>07/10/2019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794633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FFC087A-E917-4E88-B3BE-85C9F93FDCA6}" type="datetimeFigureOut">
              <a:rPr lang="en-GB" smtClean="0"/>
              <a:t>07/10/2019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171273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0"/>
            <a:ext cx="11216640" cy="1885245"/>
          </a:xfrm>
        </p:spPr>
        <p:txBody>
          <a:bodyPr/>
          <a:lstStyle/>
          <a:p>
            <a:r>
              <a:rPr lang="en-US"/>
              <a:t>Click to edit Master title style</a:t>
            </a:r>
            <a:endParaRPr lang="en-GB"/>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FC087A-E917-4E88-B3BE-85C9F93FDCA6}" type="datetimeFigureOut">
              <a:rPr lang="en-GB" smtClean="0"/>
              <a:t>07/10/2019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99650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FFC087A-E917-4E88-B3BE-85C9F93FDCA6}" type="datetimeFigureOut">
              <a:rPr lang="en-GB" smtClean="0"/>
              <a:t>07/10/2019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36442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C087A-E917-4E88-B3BE-85C9F93FDCA6}" type="datetimeFigureOut">
              <a:rPr lang="en-GB" smtClean="0"/>
              <a:t>07/10/2019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537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Content Placeholder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CFFC087A-E917-4E88-B3BE-85C9F93FDCA6}" type="datetimeFigureOut">
              <a:rPr lang="en-GB" smtClean="0"/>
              <a:t>07/10/2019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8585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Picture Placeholder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CFFC087A-E917-4E88-B3BE-85C9F93FDCA6}" type="datetimeFigureOut">
              <a:rPr lang="en-GB" smtClean="0"/>
              <a:t>07/10/2019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87312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CFFC087A-E917-4E88-B3BE-85C9F93FDCA6}" type="datetimeFigureOut">
              <a:rPr lang="en-GB" smtClean="0"/>
              <a:t>07/10/2019</a:t>
            </a:fld>
            <a:endParaRPr lang="en-GB"/>
          </a:p>
        </p:txBody>
      </p:sp>
      <p:sp>
        <p:nvSpPr>
          <p:cNvPr id="5" name="Footer Placeholder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4030917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de-DE" sz="6000" dirty="0">
                <a:latin typeface="Candara" panose="020E0502030303020204" pitchFamily="34" charset="0"/>
              </a:rPr>
              <a:t>Valuation</a:t>
            </a:r>
            <a:r>
              <a:rPr lang="de-DE" sz="6000">
                <a:latin typeface="Candara" panose="020E0502030303020204" pitchFamily="34" charset="0"/>
              </a:rPr>
              <a:t>: Revealed </a:t>
            </a:r>
            <a:r>
              <a:rPr lang="de-DE" sz="6000" dirty="0">
                <a:latin typeface="Candara" panose="020E0502030303020204" pitchFamily="34" charset="0"/>
              </a:rPr>
              <a:t>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eaLnBrk="1" hangingPunct="1"/>
            <a:r>
              <a:rPr lang="de-DE" sz="3200" dirty="0">
                <a:latin typeface="Candara" panose="020E0502030303020204" pitchFamily="34" charset="0"/>
              </a:rPr>
              <a:t>Principles</a:t>
            </a:r>
          </a:p>
          <a:p>
            <a:pPr eaLnBrk="1" hangingPunct="1"/>
            <a:r>
              <a:rPr lang="en-GB" sz="3200" dirty="0">
                <a:latin typeface="Candara" panose="020E0502030303020204" pitchFamily="34" charset="0"/>
              </a:rPr>
              <a:t>Defensive expenditure</a:t>
            </a:r>
          </a:p>
          <a:p>
            <a:pPr eaLnBrk="1" hangingPunct="1"/>
            <a:r>
              <a:rPr lang="en-GB" sz="3200" dirty="0">
                <a:latin typeface="Candara" panose="020E0502030303020204" pitchFamily="34" charset="0"/>
              </a:rPr>
              <a:t>Travel costs</a:t>
            </a:r>
          </a:p>
          <a:p>
            <a:pPr eaLnBrk="1" hangingPunct="1"/>
            <a:r>
              <a:rPr lang="en-GB" sz="3200" dirty="0">
                <a:latin typeface="Candara" panose="020E0502030303020204" pitchFamily="34" charset="0"/>
              </a:rPr>
              <a:t>Hedonic pricing</a:t>
            </a:r>
          </a:p>
          <a:p>
            <a:pPr eaLnBrk="1" hangingPunct="1"/>
            <a:r>
              <a:rPr lang="en-GB" sz="3200" dirty="0">
                <a:latin typeface="Candara" panose="020E0502030303020204" pitchFamily="34" charset="0"/>
              </a:rPr>
              <a:t>Limitations</a:t>
            </a:r>
          </a:p>
        </p:txBody>
      </p:sp>
    </p:spTree>
    <p:extLst>
      <p:ext uri="{BB962C8B-B14F-4D97-AF65-F5344CB8AC3E}">
        <p14:creationId xmlns:p14="http://schemas.microsoft.com/office/powerpoint/2010/main" val="1762772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oming up"/>
          <p:cNvSpPr txBox="1">
            <a:spLocks noGrp="1"/>
          </p:cNvSpPr>
          <p:nvPr>
            <p:ph type="title"/>
          </p:nvPr>
        </p:nvSpPr>
        <p:spPr>
          <a:xfrm>
            <a:off x="894080" y="0"/>
            <a:ext cx="11216640" cy="1885245"/>
          </a:xfrm>
          <a:prstGeom prst="rect">
            <a:avLst/>
          </a:prstGeom>
        </p:spPr>
        <p:txBody>
          <a:bodyPr>
            <a:normAutofit/>
          </a:bodyPr>
          <a:lstStyle/>
          <a:p>
            <a:r>
              <a:rPr sz="4400" dirty="0"/>
              <a:t>Coming up</a:t>
            </a:r>
          </a:p>
        </p:txBody>
      </p:sp>
      <p:sp>
        <p:nvSpPr>
          <p:cNvPr id="371" name="Defensive expenditure…"/>
          <p:cNvSpPr txBox="1">
            <a:spLocks noGrp="1"/>
          </p:cNvSpPr>
          <p:nvPr>
            <p:ph type="body" idx="1"/>
          </p:nvPr>
        </p:nvSpPr>
        <p:spPr>
          <a:xfrm>
            <a:off x="894080" y="1502162"/>
            <a:ext cx="11216640" cy="6188570"/>
          </a:xfrm>
          <a:prstGeom prst="rect">
            <a:avLst/>
          </a:prstGeom>
        </p:spPr>
        <p:txBody>
          <a:bodyPr>
            <a:noAutofit/>
          </a:bodyPr>
          <a:lstStyle/>
          <a:p>
            <a:pPr marL="609600" indent="-609600" defTabSz="560831">
              <a:spcBef>
                <a:spcPts val="1500"/>
              </a:spcBef>
              <a:defRPr sz="5760"/>
            </a:pPr>
            <a:r>
              <a:rPr sz="3600" dirty="0"/>
              <a:t>Defensive expenditure</a:t>
            </a:r>
          </a:p>
          <a:p>
            <a:pPr marL="1109472" lvl="1" indent="-329184" defTabSz="560831">
              <a:spcBef>
                <a:spcPts val="1500"/>
              </a:spcBef>
              <a:buSzPct val="100000"/>
              <a:buChar char="•"/>
              <a:defRPr sz="3455"/>
            </a:pPr>
            <a:r>
              <a:rPr sz="3200" dirty="0"/>
              <a:t>Introduction</a:t>
            </a:r>
          </a:p>
          <a:p>
            <a:pPr marL="1109472" lvl="1" indent="-329184" defTabSz="560831">
              <a:spcBef>
                <a:spcPts val="1500"/>
              </a:spcBef>
              <a:buSzPct val="100000"/>
              <a:buChar char="•"/>
              <a:defRPr sz="3455"/>
            </a:pPr>
            <a:r>
              <a:rPr sz="3200" dirty="0"/>
              <a:t>Case study</a:t>
            </a:r>
            <a:br>
              <a:rPr sz="3200" dirty="0"/>
            </a:br>
            <a:endParaRPr sz="3200" dirty="0"/>
          </a:p>
          <a:p>
            <a:pPr marL="609600" indent="-609600" defTabSz="560831">
              <a:spcBef>
                <a:spcPts val="1500"/>
              </a:spcBef>
              <a:defRPr sz="5760"/>
            </a:pPr>
            <a:r>
              <a:rPr sz="4000" dirty="0"/>
              <a:t>Travel cost</a:t>
            </a:r>
          </a:p>
          <a:p>
            <a:pPr marL="1109472" lvl="1" indent="-329184" defTabSz="560831">
              <a:spcBef>
                <a:spcPts val="1500"/>
              </a:spcBef>
              <a:buSzPct val="100000"/>
              <a:buChar char="•"/>
              <a:defRPr sz="3455"/>
            </a:pPr>
            <a:r>
              <a:rPr sz="3200" dirty="0"/>
              <a:t>Introduction</a:t>
            </a:r>
          </a:p>
          <a:p>
            <a:pPr marL="1109472" lvl="1" indent="-329184" defTabSz="560831">
              <a:spcBef>
                <a:spcPts val="1500"/>
              </a:spcBef>
              <a:buSzPct val="100000"/>
              <a:buChar char="•"/>
              <a:defRPr sz="3455"/>
            </a:pPr>
            <a:r>
              <a:rPr sz="3200" dirty="0"/>
              <a:t>Case study</a:t>
            </a:r>
            <a:br>
              <a:rPr sz="3200" dirty="0"/>
            </a:br>
            <a:endParaRPr sz="3200" dirty="0"/>
          </a:p>
          <a:p>
            <a:pPr marL="609600" indent="-609600" defTabSz="560831">
              <a:spcBef>
                <a:spcPts val="1500"/>
              </a:spcBef>
              <a:defRPr sz="5760"/>
            </a:pPr>
            <a:r>
              <a:rPr sz="3600" dirty="0"/>
              <a:t>Hedonic pricing</a:t>
            </a:r>
          </a:p>
          <a:p>
            <a:pPr marL="1109472" lvl="1" indent="-329184" defTabSz="560831">
              <a:spcBef>
                <a:spcPts val="1500"/>
              </a:spcBef>
              <a:buSzPct val="100000"/>
              <a:buChar char="•"/>
              <a:defRPr sz="3455"/>
            </a:pPr>
            <a:r>
              <a:rPr sz="3200" dirty="0"/>
              <a:t>Introduction</a:t>
            </a:r>
          </a:p>
          <a:p>
            <a:pPr marL="1109472" lvl="1" indent="-329184" defTabSz="560831">
              <a:spcBef>
                <a:spcPts val="1500"/>
              </a:spcBef>
              <a:buSzPct val="100000"/>
              <a:buChar char="•"/>
              <a:defRPr sz="3455"/>
            </a:pPr>
            <a:r>
              <a:rPr sz="3200" dirty="0"/>
              <a:t>Case study</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Cyclist+with+PUREbreathe+mask.jpg" descr="Cyclist+with+PUREbreathe+mask.jpg"/>
          <p:cNvPicPr>
            <a:picLocks noChangeAspect="1"/>
          </p:cNvPicPr>
          <p:nvPr/>
        </p:nvPicPr>
        <p:blipFill>
          <a:blip r:embed="rId2"/>
          <a:stretch>
            <a:fillRect/>
          </a:stretch>
        </p:blipFill>
        <p:spPr>
          <a:xfrm>
            <a:off x="-1143000" y="-1638300"/>
            <a:ext cx="14148081" cy="18859500"/>
          </a:xfrm>
          <a:prstGeom prst="rect">
            <a:avLst/>
          </a:prstGeom>
          <a:ln w="12700">
            <a:miter lim="400000"/>
          </a:ln>
        </p:spPr>
      </p:pic>
      <p:sp>
        <p:nvSpPr>
          <p:cNvPr id="376" name="Defensive expenditure"/>
          <p:cNvSpPr txBox="1">
            <a:spLocks noGrp="1"/>
          </p:cNvSpPr>
          <p:nvPr>
            <p:ph type="title"/>
          </p:nvPr>
        </p:nvSpPr>
        <p:spPr>
          <a:xfrm>
            <a:off x="1295400" y="6553200"/>
            <a:ext cx="10414000" cy="2222500"/>
          </a:xfrm>
          <a:prstGeom prst="rect">
            <a:avLst/>
          </a:prstGeom>
          <a:effectLst>
            <a:outerShdw blurRad="127000" dist="76200" dir="2700000" rotWithShape="0">
              <a:srgbClr val="000000">
                <a:alpha val="75000"/>
              </a:srgbClr>
            </a:outerShdw>
          </a:effectLst>
        </p:spPr>
        <p:txBody>
          <a:bodyPr/>
          <a:lstStyle>
            <a:lvl1pPr algn="r"/>
          </a:lstStyle>
          <a:p>
            <a:r>
              <a:t>Defensive expenditure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Defensive expenditure: overview"/>
          <p:cNvSpPr txBox="1">
            <a:spLocks noGrp="1"/>
          </p:cNvSpPr>
          <p:nvPr>
            <p:ph type="title"/>
          </p:nvPr>
        </p:nvSpPr>
        <p:spPr>
          <a:xfrm>
            <a:off x="812800" y="0"/>
            <a:ext cx="11216640" cy="1885245"/>
          </a:xfrm>
          <a:prstGeom prst="rect">
            <a:avLst/>
          </a:prstGeom>
        </p:spPr>
        <p:txBody>
          <a:bodyPr/>
          <a:lstStyle/>
          <a:p>
            <a:r>
              <a:rPr dirty="0"/>
              <a:t>Defensive expenditure: overview</a:t>
            </a:r>
          </a:p>
        </p:txBody>
      </p:sp>
      <p:sp>
        <p:nvSpPr>
          <p:cNvPr id="379" name="Costs incurred in attempting to mitigate or prevent an externality…"/>
          <p:cNvSpPr txBox="1">
            <a:spLocks noGrp="1"/>
          </p:cNvSpPr>
          <p:nvPr>
            <p:ph type="body" idx="1"/>
          </p:nvPr>
        </p:nvSpPr>
        <p:spPr>
          <a:xfrm>
            <a:off x="812800" y="1625600"/>
            <a:ext cx="11564297" cy="7315200"/>
          </a:xfrm>
          <a:prstGeom prst="rect">
            <a:avLst/>
          </a:prstGeom>
        </p:spPr>
        <p:txBody>
          <a:bodyPr>
            <a:normAutofit/>
          </a:bodyPr>
          <a:lstStyle/>
          <a:p>
            <a:pPr marL="635000" indent="-635000"/>
            <a:r>
              <a:rPr sz="3200" dirty="0"/>
              <a:t>Costs incurred in attempting to mitigate or prevent </a:t>
            </a:r>
            <a:r>
              <a:rPr lang="en-GB" sz="3200" dirty="0"/>
              <a:t>damage</a:t>
            </a:r>
            <a:endParaRPr sz="3200" dirty="0"/>
          </a:p>
          <a:p>
            <a:pPr marL="1155700" lvl="1" indent="-342900">
              <a:buSzPct val="100000"/>
              <a:buChar char="•"/>
            </a:pPr>
            <a:r>
              <a:rPr sz="3200" dirty="0"/>
              <a:t>Bottled water — mitigates risk of illness</a:t>
            </a:r>
          </a:p>
          <a:p>
            <a:pPr marL="1155700" lvl="1" indent="-342900">
              <a:buSzPct val="100000"/>
              <a:buChar char="•"/>
            </a:pPr>
            <a:r>
              <a:rPr sz="3200" dirty="0"/>
              <a:t>Double glazing — mitigates noise</a:t>
            </a:r>
          </a:p>
          <a:p>
            <a:pPr marL="1155700" lvl="1" indent="-342900">
              <a:buSzPct val="100000"/>
              <a:buChar char="•"/>
            </a:pPr>
            <a:r>
              <a:rPr sz="3200" dirty="0"/>
              <a:t>Cycle helmet — mitigates risk of injury/death (⇒ </a:t>
            </a:r>
            <a:r>
              <a:rPr sz="3200" dirty="0" err="1"/>
              <a:t>VoSL</a:t>
            </a:r>
            <a:r>
              <a:rPr sz="3200" dirty="0"/>
              <a:t>)</a:t>
            </a:r>
          </a:p>
        </p:txBody>
      </p:sp>
      <p:pic>
        <p:nvPicPr>
          <p:cNvPr id="380" name="doubleglazing.png" descr="doubleglazing.png"/>
          <p:cNvPicPr>
            <a:picLocks noChangeAspect="1"/>
          </p:cNvPicPr>
          <p:nvPr/>
        </p:nvPicPr>
        <p:blipFill>
          <a:blip r:embed="rId3"/>
          <a:stretch>
            <a:fillRect/>
          </a:stretch>
        </p:blipFill>
        <p:spPr>
          <a:xfrm>
            <a:off x="2819400" y="6032500"/>
            <a:ext cx="3175000" cy="3175000"/>
          </a:xfrm>
          <a:prstGeom prst="rect">
            <a:avLst/>
          </a:prstGeom>
          <a:ln w="12700">
            <a:miter lim="400000"/>
          </a:ln>
        </p:spPr>
      </p:pic>
      <p:pic>
        <p:nvPicPr>
          <p:cNvPr id="381" name="perrier.png" descr="perrier.png"/>
          <p:cNvPicPr>
            <a:picLocks noChangeAspect="1"/>
          </p:cNvPicPr>
          <p:nvPr/>
        </p:nvPicPr>
        <p:blipFill>
          <a:blip r:embed="rId4"/>
          <a:stretch>
            <a:fillRect/>
          </a:stretch>
        </p:blipFill>
        <p:spPr>
          <a:xfrm>
            <a:off x="1296189" y="5638800"/>
            <a:ext cx="1525991" cy="3568700"/>
          </a:xfrm>
          <a:prstGeom prst="rect">
            <a:avLst/>
          </a:prstGeom>
          <a:ln w="12700">
            <a:miter lim="400000"/>
          </a:ln>
        </p:spPr>
      </p:pic>
      <p:pic>
        <p:nvPicPr>
          <p:cNvPr id="382" name="helmetroad.png" descr="helmetroad.png"/>
          <p:cNvPicPr>
            <a:picLocks noChangeAspect="1"/>
          </p:cNvPicPr>
          <p:nvPr/>
        </p:nvPicPr>
        <p:blipFill>
          <a:blip r:embed="rId5"/>
          <a:stretch>
            <a:fillRect/>
          </a:stretch>
        </p:blipFill>
        <p:spPr>
          <a:xfrm>
            <a:off x="5993086" y="6223000"/>
            <a:ext cx="3888828" cy="28194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Giardia_muris_trophozoite_SEM_11643.png" descr="Giardia_muris_trophozoite_SEM_11643.png"/>
          <p:cNvPicPr>
            <a:picLocks noChangeAspect="1"/>
          </p:cNvPicPr>
          <p:nvPr/>
        </p:nvPicPr>
        <p:blipFill>
          <a:blip r:embed="rId2"/>
          <a:stretch>
            <a:fillRect/>
          </a:stretch>
        </p:blipFill>
        <p:spPr>
          <a:xfrm>
            <a:off x="-1155700" y="0"/>
            <a:ext cx="16335872" cy="11353800"/>
          </a:xfrm>
          <a:prstGeom prst="rect">
            <a:avLst/>
          </a:prstGeom>
          <a:ln w="12700">
            <a:miter lim="400000"/>
          </a:ln>
        </p:spPr>
      </p:pic>
      <p:sp>
        <p:nvSpPr>
          <p:cNvPr id="387" name="Case study 1:  water quality"/>
          <p:cNvSpPr txBox="1">
            <a:spLocks noGrp="1"/>
          </p:cNvSpPr>
          <p:nvPr>
            <p:ph type="title"/>
          </p:nvPr>
        </p:nvSpPr>
        <p:spPr>
          <a:xfrm>
            <a:off x="1295400" y="5207000"/>
            <a:ext cx="10414000" cy="3581400"/>
          </a:xfrm>
          <a:prstGeom prst="rect">
            <a:avLst/>
          </a:prstGeom>
          <a:effectLst>
            <a:outerShdw blurRad="127000" dist="76200" dir="13860000" rotWithShape="0">
              <a:srgbClr val="000000">
                <a:alpha val="75000"/>
              </a:srgbClr>
            </a:outerShdw>
          </a:effectLst>
        </p:spPr>
        <p:txBody>
          <a:bodyPr anchor="b"/>
          <a:lstStyle/>
          <a:p>
            <a:r>
              <a:t>Case study 1: </a:t>
            </a:r>
          </a:p>
          <a:p>
            <a:r>
              <a:t>water quality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efensive expenditure: case study"/>
          <p:cNvSpPr txBox="1">
            <a:spLocks noGrp="1"/>
          </p:cNvSpPr>
          <p:nvPr>
            <p:ph type="title"/>
          </p:nvPr>
        </p:nvSpPr>
        <p:spPr>
          <a:xfrm>
            <a:off x="812800" y="0"/>
            <a:ext cx="11216640" cy="1885245"/>
          </a:xfrm>
          <a:prstGeom prst="rect">
            <a:avLst/>
          </a:prstGeom>
        </p:spPr>
        <p:txBody>
          <a:bodyPr/>
          <a:lstStyle/>
          <a:p>
            <a:r>
              <a:rPr dirty="0"/>
              <a:t>Defensive expenditure: case study</a:t>
            </a:r>
          </a:p>
        </p:txBody>
      </p:sp>
      <p:sp>
        <p:nvSpPr>
          <p:cNvPr id="390" name="Milesburg, Pennsylvania, 1989…"/>
          <p:cNvSpPr txBox="1">
            <a:spLocks noGrp="1"/>
          </p:cNvSpPr>
          <p:nvPr>
            <p:ph type="body" idx="1"/>
          </p:nvPr>
        </p:nvSpPr>
        <p:spPr>
          <a:xfrm>
            <a:off x="812800" y="1625600"/>
            <a:ext cx="6985000" cy="7315200"/>
          </a:xfrm>
          <a:prstGeom prst="rect">
            <a:avLst/>
          </a:prstGeom>
        </p:spPr>
        <p:txBody>
          <a:bodyPr>
            <a:normAutofit/>
          </a:bodyPr>
          <a:lstStyle/>
          <a:p>
            <a:pPr marL="552450" indent="-552450" defTabSz="508254">
              <a:spcBef>
                <a:spcPts val="1300"/>
              </a:spcBef>
              <a:defRPr sz="5220"/>
            </a:pPr>
            <a:r>
              <a:rPr sz="3600" dirty="0" err="1"/>
              <a:t>Milesburg</a:t>
            </a:r>
            <a:r>
              <a:rPr sz="3600" dirty="0"/>
              <a:t>, Pennsylvania, 1989</a:t>
            </a:r>
          </a:p>
          <a:p>
            <a:pPr marL="1005458" lvl="1" indent="-298322" defTabSz="508254">
              <a:spcBef>
                <a:spcPts val="1300"/>
              </a:spcBef>
              <a:buSzPct val="100000"/>
              <a:buChar char="•"/>
              <a:defRPr sz="3132"/>
            </a:pPr>
            <a:r>
              <a:rPr sz="2800" dirty="0" err="1"/>
              <a:t>Laughland</a:t>
            </a:r>
            <a:r>
              <a:rPr sz="2800" dirty="0"/>
              <a:t> et al., 1993</a:t>
            </a:r>
            <a:r>
              <a:rPr sz="2000" dirty="0"/>
              <a:t/>
            </a:r>
            <a:br>
              <a:rPr sz="2000" dirty="0"/>
            </a:br>
            <a:endParaRPr sz="2000" dirty="0"/>
          </a:p>
          <a:p>
            <a:pPr marL="552450" indent="-552450" defTabSz="508254">
              <a:spcBef>
                <a:spcPts val="1300"/>
              </a:spcBef>
              <a:defRPr sz="5220"/>
            </a:pPr>
            <a:r>
              <a:rPr sz="3600" i="1" dirty="0"/>
              <a:t>Giardia</a:t>
            </a:r>
            <a:r>
              <a:rPr sz="3600" dirty="0"/>
              <a:t> contamination of water supply</a:t>
            </a:r>
          </a:p>
          <a:p>
            <a:pPr marL="1005458" lvl="1" indent="-298322" defTabSz="508254">
              <a:spcBef>
                <a:spcPts val="1300"/>
              </a:spcBef>
              <a:buSzPct val="100000"/>
              <a:buChar char="•"/>
              <a:defRPr sz="3132"/>
            </a:pPr>
            <a:r>
              <a:rPr sz="2800" dirty="0"/>
              <a:t>Intestinal parasite causes </a:t>
            </a:r>
            <a:r>
              <a:rPr sz="2800" dirty="0" err="1"/>
              <a:t>diarrhoea</a:t>
            </a:r>
            <a:r>
              <a:rPr sz="2800" dirty="0"/>
              <a:t>, fever, cramps, nausea</a:t>
            </a:r>
            <a:r>
              <a:rPr sz="2000" dirty="0"/>
              <a:t/>
            </a:r>
            <a:br>
              <a:rPr sz="2000" dirty="0"/>
            </a:br>
            <a:endParaRPr sz="2000" dirty="0"/>
          </a:p>
          <a:p>
            <a:pPr marL="552450" indent="-552450" defTabSz="508254">
              <a:spcBef>
                <a:spcPts val="1300"/>
              </a:spcBef>
              <a:defRPr sz="5220"/>
            </a:pPr>
            <a:r>
              <a:rPr sz="3600" dirty="0"/>
              <a:t>What was welfare loss?</a:t>
            </a:r>
          </a:p>
          <a:p>
            <a:pPr marL="1005458" lvl="1" indent="-298322" defTabSz="508254">
              <a:spcBef>
                <a:spcPts val="1300"/>
              </a:spcBef>
              <a:buSzPct val="100000"/>
              <a:buChar char="•"/>
              <a:defRPr sz="3132"/>
            </a:pPr>
            <a:r>
              <a:rPr sz="2800" dirty="0"/>
              <a:t>So, conversely: </a:t>
            </a:r>
            <a:r>
              <a:rPr sz="2800" b="1" dirty="0"/>
              <a:t>what’s the value of a clean, drinkable water supply?</a:t>
            </a:r>
            <a:endParaRPr sz="3600" b="1" dirty="0"/>
          </a:p>
        </p:txBody>
      </p:sp>
      <p:pic>
        <p:nvPicPr>
          <p:cNvPr id="391" name="200px-Giardia_lamblia_SEM_8698_lores.png" descr="200px-Giardia_lamblia_SEM_8698_lores.png"/>
          <p:cNvPicPr>
            <a:picLocks noChangeAspect="1"/>
          </p:cNvPicPr>
          <p:nvPr/>
        </p:nvPicPr>
        <p:blipFill>
          <a:blip r:embed="rId3"/>
          <a:srcRect l="262" t="19668" r="17102" b="7431"/>
          <a:stretch>
            <a:fillRect/>
          </a:stretch>
        </p:blipFill>
        <p:spPr>
          <a:xfrm>
            <a:off x="9349582" y="3584828"/>
            <a:ext cx="2098933" cy="2314564"/>
          </a:xfrm>
          <a:custGeom>
            <a:avLst/>
            <a:gdLst/>
            <a:ahLst/>
            <a:cxnLst>
              <a:cxn ang="0">
                <a:pos x="wd2" y="hd2"/>
              </a:cxn>
              <a:cxn ang="5400000">
                <a:pos x="wd2" y="hd2"/>
              </a:cxn>
              <a:cxn ang="10800000">
                <a:pos x="wd2" y="hd2"/>
              </a:cxn>
              <a:cxn ang="16200000">
                <a:pos x="wd2" y="hd2"/>
              </a:cxn>
            </a:cxnLst>
            <a:rect l="0" t="0" r="r" b="b"/>
            <a:pathLst>
              <a:path w="21543" h="21509" extrusionOk="0">
                <a:moveTo>
                  <a:pt x="6514" y="16"/>
                </a:moveTo>
                <a:cubicBezTo>
                  <a:pt x="5660" y="90"/>
                  <a:pt x="5175" y="412"/>
                  <a:pt x="4649" y="1145"/>
                </a:cubicBezTo>
                <a:cubicBezTo>
                  <a:pt x="4386" y="1510"/>
                  <a:pt x="3913" y="2074"/>
                  <a:pt x="3598" y="2399"/>
                </a:cubicBezTo>
                <a:cubicBezTo>
                  <a:pt x="3280" y="2726"/>
                  <a:pt x="2736" y="3542"/>
                  <a:pt x="2376" y="4228"/>
                </a:cubicBezTo>
                <a:cubicBezTo>
                  <a:pt x="1782" y="5360"/>
                  <a:pt x="1725" y="5544"/>
                  <a:pt x="1716" y="6353"/>
                </a:cubicBezTo>
                <a:cubicBezTo>
                  <a:pt x="1708" y="7042"/>
                  <a:pt x="1766" y="7346"/>
                  <a:pt x="1984" y="7725"/>
                </a:cubicBezTo>
                <a:cubicBezTo>
                  <a:pt x="2267" y="8214"/>
                  <a:pt x="3127" y="8932"/>
                  <a:pt x="3972" y="9388"/>
                </a:cubicBezTo>
                <a:cubicBezTo>
                  <a:pt x="4860" y="9866"/>
                  <a:pt x="6567" y="10268"/>
                  <a:pt x="8164" y="10373"/>
                </a:cubicBezTo>
                <a:cubicBezTo>
                  <a:pt x="9509" y="10461"/>
                  <a:pt x="11857" y="10853"/>
                  <a:pt x="12270" y="11059"/>
                </a:cubicBezTo>
                <a:cubicBezTo>
                  <a:pt x="12602" y="11224"/>
                  <a:pt x="13655" y="12649"/>
                  <a:pt x="14299" y="13803"/>
                </a:cubicBezTo>
                <a:lnTo>
                  <a:pt x="14983" y="15027"/>
                </a:lnTo>
                <a:lnTo>
                  <a:pt x="14983" y="16443"/>
                </a:lnTo>
                <a:cubicBezTo>
                  <a:pt x="14984" y="17222"/>
                  <a:pt x="14943" y="18205"/>
                  <a:pt x="14889" y="18627"/>
                </a:cubicBezTo>
                <a:cubicBezTo>
                  <a:pt x="14816" y="19198"/>
                  <a:pt x="14825" y="19320"/>
                  <a:pt x="14926" y="19106"/>
                </a:cubicBezTo>
                <a:cubicBezTo>
                  <a:pt x="15104" y="18729"/>
                  <a:pt x="15275" y="16676"/>
                  <a:pt x="15219" y="15580"/>
                </a:cubicBezTo>
                <a:cubicBezTo>
                  <a:pt x="15181" y="14819"/>
                  <a:pt x="15097" y="14573"/>
                  <a:pt x="14523" y="13537"/>
                </a:cubicBezTo>
                <a:cubicBezTo>
                  <a:pt x="14164" y="12890"/>
                  <a:pt x="13906" y="12312"/>
                  <a:pt x="13948" y="12250"/>
                </a:cubicBezTo>
                <a:cubicBezTo>
                  <a:pt x="14046" y="12106"/>
                  <a:pt x="14680" y="12104"/>
                  <a:pt x="15093" y="12246"/>
                </a:cubicBezTo>
                <a:cubicBezTo>
                  <a:pt x="15283" y="12311"/>
                  <a:pt x="15531" y="12580"/>
                  <a:pt x="15708" y="12910"/>
                </a:cubicBezTo>
                <a:cubicBezTo>
                  <a:pt x="16084" y="13614"/>
                  <a:pt x="16317" y="15461"/>
                  <a:pt x="16119" y="16167"/>
                </a:cubicBezTo>
                <a:cubicBezTo>
                  <a:pt x="16042" y="16445"/>
                  <a:pt x="16031" y="16732"/>
                  <a:pt x="16095" y="16842"/>
                </a:cubicBezTo>
                <a:cubicBezTo>
                  <a:pt x="16156" y="16947"/>
                  <a:pt x="16263" y="17272"/>
                  <a:pt x="16331" y="17564"/>
                </a:cubicBezTo>
                <a:cubicBezTo>
                  <a:pt x="16429" y="17983"/>
                  <a:pt x="16457" y="17656"/>
                  <a:pt x="16470" y="16019"/>
                </a:cubicBezTo>
                <a:cubicBezTo>
                  <a:pt x="16485" y="13938"/>
                  <a:pt x="16339" y="12755"/>
                  <a:pt x="16009" y="12316"/>
                </a:cubicBezTo>
                <a:cubicBezTo>
                  <a:pt x="15803" y="12040"/>
                  <a:pt x="15777" y="11120"/>
                  <a:pt x="15973" y="11011"/>
                </a:cubicBezTo>
                <a:cubicBezTo>
                  <a:pt x="16093" y="10943"/>
                  <a:pt x="16880" y="10870"/>
                  <a:pt x="18124" y="10811"/>
                </a:cubicBezTo>
                <a:cubicBezTo>
                  <a:pt x="18729" y="10783"/>
                  <a:pt x="20356" y="11820"/>
                  <a:pt x="20853" y="12549"/>
                </a:cubicBezTo>
                <a:cubicBezTo>
                  <a:pt x="21204" y="13063"/>
                  <a:pt x="21244" y="13220"/>
                  <a:pt x="21244" y="14079"/>
                </a:cubicBezTo>
                <a:cubicBezTo>
                  <a:pt x="21244" y="14773"/>
                  <a:pt x="21184" y="15121"/>
                  <a:pt x="21028" y="15337"/>
                </a:cubicBezTo>
                <a:cubicBezTo>
                  <a:pt x="20769" y="15695"/>
                  <a:pt x="20682" y="16067"/>
                  <a:pt x="20841" y="16148"/>
                </a:cubicBezTo>
                <a:cubicBezTo>
                  <a:pt x="21003" y="16231"/>
                  <a:pt x="21432" y="15039"/>
                  <a:pt x="21521" y="14260"/>
                </a:cubicBezTo>
                <a:cubicBezTo>
                  <a:pt x="21577" y="13766"/>
                  <a:pt x="21532" y="13455"/>
                  <a:pt x="21325" y="12962"/>
                </a:cubicBezTo>
                <a:cubicBezTo>
                  <a:pt x="21006" y="12198"/>
                  <a:pt x="20675" y="11849"/>
                  <a:pt x="19765" y="11320"/>
                </a:cubicBezTo>
                <a:cubicBezTo>
                  <a:pt x="19395" y="11105"/>
                  <a:pt x="19132" y="10877"/>
                  <a:pt x="19179" y="10808"/>
                </a:cubicBezTo>
                <a:cubicBezTo>
                  <a:pt x="19228" y="10736"/>
                  <a:pt x="19203" y="10719"/>
                  <a:pt x="19118" y="10767"/>
                </a:cubicBezTo>
                <a:cubicBezTo>
                  <a:pt x="19036" y="10813"/>
                  <a:pt x="18857" y="10795"/>
                  <a:pt x="18722" y="10730"/>
                </a:cubicBezTo>
                <a:cubicBezTo>
                  <a:pt x="18344" y="10547"/>
                  <a:pt x="18522" y="9751"/>
                  <a:pt x="18963" y="9657"/>
                </a:cubicBezTo>
                <a:cubicBezTo>
                  <a:pt x="19141" y="9619"/>
                  <a:pt x="19306" y="9499"/>
                  <a:pt x="19329" y="9388"/>
                </a:cubicBezTo>
                <a:cubicBezTo>
                  <a:pt x="19377" y="9163"/>
                  <a:pt x="19091" y="9117"/>
                  <a:pt x="18873" y="9314"/>
                </a:cubicBezTo>
                <a:cubicBezTo>
                  <a:pt x="18772" y="9406"/>
                  <a:pt x="18675" y="9367"/>
                  <a:pt x="18531" y="9181"/>
                </a:cubicBezTo>
                <a:cubicBezTo>
                  <a:pt x="18421" y="9039"/>
                  <a:pt x="18273" y="8956"/>
                  <a:pt x="18201" y="8997"/>
                </a:cubicBezTo>
                <a:cubicBezTo>
                  <a:pt x="18129" y="9037"/>
                  <a:pt x="18030" y="9013"/>
                  <a:pt x="17981" y="8942"/>
                </a:cubicBezTo>
                <a:cubicBezTo>
                  <a:pt x="17932" y="8870"/>
                  <a:pt x="17755" y="8841"/>
                  <a:pt x="17590" y="8879"/>
                </a:cubicBezTo>
                <a:cubicBezTo>
                  <a:pt x="17348" y="8934"/>
                  <a:pt x="17192" y="8840"/>
                  <a:pt x="16775" y="8388"/>
                </a:cubicBezTo>
                <a:cubicBezTo>
                  <a:pt x="16492" y="8080"/>
                  <a:pt x="16106" y="7549"/>
                  <a:pt x="15916" y="7208"/>
                </a:cubicBezTo>
                <a:cubicBezTo>
                  <a:pt x="15726" y="6867"/>
                  <a:pt x="15069" y="6097"/>
                  <a:pt x="14458" y="5497"/>
                </a:cubicBezTo>
                <a:cubicBezTo>
                  <a:pt x="13846" y="4897"/>
                  <a:pt x="12947" y="3901"/>
                  <a:pt x="12457" y="3284"/>
                </a:cubicBezTo>
                <a:cubicBezTo>
                  <a:pt x="11567" y="2162"/>
                  <a:pt x="10259" y="1003"/>
                  <a:pt x="9219" y="411"/>
                </a:cubicBezTo>
                <a:cubicBezTo>
                  <a:pt x="8769" y="155"/>
                  <a:pt x="8451" y="81"/>
                  <a:pt x="7508" y="20"/>
                </a:cubicBezTo>
                <a:cubicBezTo>
                  <a:pt x="7125" y="-5"/>
                  <a:pt x="6799" y="-8"/>
                  <a:pt x="6514" y="16"/>
                </a:cubicBezTo>
                <a:close/>
                <a:moveTo>
                  <a:pt x="14702" y="19995"/>
                </a:moveTo>
                <a:cubicBezTo>
                  <a:pt x="14690" y="20022"/>
                  <a:pt x="14682" y="20080"/>
                  <a:pt x="14682" y="20161"/>
                </a:cubicBezTo>
                <a:cubicBezTo>
                  <a:pt x="14682" y="20323"/>
                  <a:pt x="14711" y="20389"/>
                  <a:pt x="14747" y="20308"/>
                </a:cubicBezTo>
                <a:cubicBezTo>
                  <a:pt x="14783" y="20227"/>
                  <a:pt x="14783" y="20094"/>
                  <a:pt x="14747" y="20013"/>
                </a:cubicBezTo>
                <a:cubicBezTo>
                  <a:pt x="14729" y="19973"/>
                  <a:pt x="14714" y="19968"/>
                  <a:pt x="14702" y="19995"/>
                </a:cubicBezTo>
                <a:close/>
                <a:moveTo>
                  <a:pt x="449" y="20994"/>
                </a:moveTo>
                <a:cubicBezTo>
                  <a:pt x="317" y="21017"/>
                  <a:pt x="183" y="21095"/>
                  <a:pt x="103" y="21212"/>
                </a:cubicBezTo>
                <a:cubicBezTo>
                  <a:pt x="18" y="21335"/>
                  <a:pt x="-23" y="21460"/>
                  <a:pt x="13" y="21492"/>
                </a:cubicBezTo>
                <a:cubicBezTo>
                  <a:pt x="123" y="21592"/>
                  <a:pt x="850" y="21210"/>
                  <a:pt x="771" y="21094"/>
                </a:cubicBezTo>
                <a:cubicBezTo>
                  <a:pt x="707" y="21001"/>
                  <a:pt x="581" y="20972"/>
                  <a:pt x="449" y="20994"/>
                </a:cubicBezTo>
                <a:close/>
              </a:path>
            </a:pathLst>
          </a:custGeom>
          <a:ln w="12700">
            <a:miter lim="400000"/>
          </a:ln>
        </p:spPr>
      </p:pic>
      <p:pic>
        <p:nvPicPr>
          <p:cNvPr id="392" name="270px-Pennsylvania_in_United_States.svg.png" descr="270px-Pennsylvania_in_United_States.svg.png"/>
          <p:cNvPicPr>
            <a:picLocks noChangeAspect="1"/>
          </p:cNvPicPr>
          <p:nvPr/>
        </p:nvPicPr>
        <p:blipFill>
          <a:blip r:embed="rId4"/>
          <a:stretch>
            <a:fillRect/>
          </a:stretch>
        </p:blipFill>
        <p:spPr>
          <a:xfrm>
            <a:off x="8676129" y="1229220"/>
            <a:ext cx="3429000" cy="2120900"/>
          </a:xfrm>
          <a:prstGeom prst="rect">
            <a:avLst/>
          </a:prstGeom>
          <a:ln w="12700">
            <a:miter lim="400000"/>
          </a:ln>
        </p:spPr>
      </p:pic>
      <p:sp>
        <p:nvSpPr>
          <p:cNvPr id="393" name="$$$"/>
          <p:cNvSpPr txBox="1"/>
          <p:nvPr/>
        </p:nvSpPr>
        <p:spPr>
          <a:xfrm>
            <a:off x="9654049" y="5997591"/>
            <a:ext cx="1473160"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solidFill>
                  <a:srgbClr val="FFFB00"/>
                </a:solidFill>
                <a:latin typeface="Bank Gothic Medium"/>
                <a:ea typeface="Bank Gothic Medium"/>
                <a:cs typeface="Bank Gothic Medium"/>
                <a:sym typeface="Bank Gothic Medium"/>
              </a:defRPr>
            </a:lvl1pPr>
          </a:lstStyle>
          <a:p>
            <a:r>
              <a:rPr dirty="0">
                <a:solidFill>
                  <a:schemeClr val="tx1">
                    <a:lumMod val="95000"/>
                    <a:lumOff val="5000"/>
                  </a:schemeClr>
                </a:solidFill>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0">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3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90">
                                            <p:txEl>
                                              <p:pRg st="4" end="4"/>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390">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3" nodeType="afterEffect">
                                  <p:stCondLst>
                                    <p:cond delay="0"/>
                                  </p:stCondLst>
                                  <p:iterate>
                                    <p:tmAbs val="0"/>
                                  </p:iterate>
                                  <p:childTnLst>
                                    <p:set>
                                      <p:cBhvr>
                                        <p:cTn id="20" fill="hold"/>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1" build="p" animBg="1" advAuto="0"/>
      <p:bldP spid="391" grpId="2" animBg="1" advAuto="0"/>
      <p:bldP spid="393"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ase study: methods"/>
          <p:cNvSpPr txBox="1">
            <a:spLocks noGrp="1"/>
          </p:cNvSpPr>
          <p:nvPr>
            <p:ph type="title"/>
          </p:nvPr>
        </p:nvSpPr>
        <p:spPr>
          <a:xfrm>
            <a:off x="812800" y="0"/>
            <a:ext cx="11216640" cy="1885245"/>
          </a:xfrm>
          <a:prstGeom prst="rect">
            <a:avLst/>
          </a:prstGeom>
        </p:spPr>
        <p:txBody>
          <a:bodyPr>
            <a:normAutofit/>
          </a:bodyPr>
          <a:lstStyle/>
          <a:p>
            <a:r>
              <a:rPr sz="4400" dirty="0"/>
              <a:t>Case study: methods</a:t>
            </a:r>
          </a:p>
        </p:txBody>
      </p:sp>
      <p:sp>
        <p:nvSpPr>
          <p:cNvPr id="398" name="Surveyed residents:  what did they do?…"/>
          <p:cNvSpPr txBox="1">
            <a:spLocks noGrp="1"/>
          </p:cNvSpPr>
          <p:nvPr>
            <p:ph type="body" idx="1"/>
          </p:nvPr>
        </p:nvSpPr>
        <p:spPr>
          <a:xfrm>
            <a:off x="812800" y="1625600"/>
            <a:ext cx="7239000" cy="7315200"/>
          </a:xfrm>
          <a:prstGeom prst="rect">
            <a:avLst/>
          </a:prstGeom>
        </p:spPr>
        <p:txBody>
          <a:bodyPr>
            <a:normAutofit/>
          </a:bodyPr>
          <a:lstStyle/>
          <a:p>
            <a:pPr marL="635000" indent="-635000"/>
            <a:r>
              <a:rPr sz="3600" dirty="0"/>
              <a:t>Surveyed residents: </a:t>
            </a:r>
            <a:br>
              <a:rPr sz="3600" dirty="0"/>
            </a:br>
            <a:r>
              <a:rPr sz="3600" i="1" dirty="0"/>
              <a:t>what did they do?</a:t>
            </a:r>
          </a:p>
          <a:p>
            <a:pPr marL="1155700" lvl="1" indent="-342900">
              <a:buSzPct val="100000"/>
              <a:buChar char="•"/>
            </a:pPr>
            <a:r>
              <a:rPr sz="3200" dirty="0"/>
              <a:t>Boiled, filtered, purchased, hauled — or did nothing</a:t>
            </a:r>
            <a:r>
              <a:rPr sz="2400" dirty="0"/>
              <a:t/>
            </a:r>
            <a:br>
              <a:rPr sz="2400" dirty="0"/>
            </a:br>
            <a:endParaRPr sz="2400" dirty="0"/>
          </a:p>
          <a:p>
            <a:pPr marL="635000" indent="-635000"/>
            <a:r>
              <a:rPr sz="3600" dirty="0"/>
              <a:t>Analysis: </a:t>
            </a:r>
            <a:br>
              <a:rPr sz="3600" dirty="0"/>
            </a:br>
            <a:r>
              <a:rPr sz="3600" i="1" dirty="0"/>
              <a:t>what did it cost?</a:t>
            </a:r>
          </a:p>
          <a:p>
            <a:pPr marL="1155700" lvl="1" indent="-342900">
              <a:buSzPct val="100000"/>
              <a:buChar char="•"/>
            </a:pPr>
            <a:r>
              <a:rPr sz="3200" dirty="0"/>
              <a:t>Purchases + energy + fuel + opportunity cost of time</a:t>
            </a:r>
          </a:p>
          <a:p>
            <a:pPr marL="1155700" lvl="1" indent="-342900">
              <a:buSzPct val="100000"/>
              <a:buChar char="•"/>
            </a:pPr>
            <a:r>
              <a:rPr sz="3200" dirty="0"/>
              <a:t>Results </a:t>
            </a:r>
            <a:r>
              <a:rPr sz="3200" i="1" dirty="0"/>
              <a:t>heavily</a:t>
            </a:r>
            <a:r>
              <a:rPr sz="3200" dirty="0"/>
              <a:t> dependent on opportunity cost of time</a:t>
            </a:r>
          </a:p>
        </p:txBody>
      </p:sp>
      <p:pic>
        <p:nvPicPr>
          <p:cNvPr id="399" name="soke_dj-14052013-2-0036c_motorbike-sidecar.jpg" descr="soke_dj-14052013-2-0036c_motorbike-sidecar.jpg"/>
          <p:cNvPicPr>
            <a:picLocks noChangeAspect="1"/>
          </p:cNvPicPr>
          <p:nvPr/>
        </p:nvPicPr>
        <p:blipFill>
          <a:blip r:embed="rId3"/>
          <a:srcRect l="12934" t="9405" r="23840" b="3965"/>
          <a:stretch>
            <a:fillRect/>
          </a:stretch>
        </p:blipFill>
        <p:spPr>
          <a:xfrm>
            <a:off x="8952040" y="21651"/>
            <a:ext cx="4052661" cy="4184761"/>
          </a:xfrm>
          <a:prstGeom prst="rect">
            <a:avLst/>
          </a:prstGeom>
          <a:ln w="12700">
            <a:miter lim="400000"/>
          </a:ln>
        </p:spPr>
      </p:pic>
      <p:pic>
        <p:nvPicPr>
          <p:cNvPr id="400" name="boil_water.jpg" descr="boil_water.jpg"/>
          <p:cNvPicPr>
            <a:picLocks noChangeAspect="1"/>
          </p:cNvPicPr>
          <p:nvPr/>
        </p:nvPicPr>
        <p:blipFill>
          <a:blip r:embed="rId4"/>
          <a:srcRect l="8042" t="8032"/>
          <a:stretch>
            <a:fillRect/>
          </a:stretch>
        </p:blipFill>
        <p:spPr>
          <a:xfrm>
            <a:off x="8952040" y="4387955"/>
            <a:ext cx="4121469" cy="275121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98">
                                            <p:txEl>
                                              <p:pRg st="2" end="2"/>
                                            </p:txEl>
                                          </p:spTgt>
                                        </p:tgtEl>
                                        <p:attrNameLst>
                                          <p:attrName>style.visibility</p:attrName>
                                        </p:attrNameLst>
                                      </p:cBhvr>
                                      <p:to>
                                        <p:strVal val="visible"/>
                                      </p:to>
                                    </p:set>
                                    <p:animEffect transition="in" filter="dissolve">
                                      <p:cBhvr>
                                        <p:cTn id="7" dur="400"/>
                                        <p:tgtEl>
                                          <p:spTgt spid="398">
                                            <p:txEl>
                                              <p:pRg st="2" end="2"/>
                                            </p:txEl>
                                          </p:spTgt>
                                        </p:tgtEl>
                                      </p:cBhvr>
                                    </p:animEffect>
                                  </p:childTnLst>
                                </p:cTn>
                              </p:par>
                              <p:par>
                                <p:cTn id="8" presetID="9" presetClass="entr" presetSubtype="0" fill="hold" grpId="1" nodeType="withEffect">
                                  <p:stCondLst>
                                    <p:cond delay="0"/>
                                  </p:stCondLst>
                                  <p:iterate>
                                    <p:tmAbs val="0"/>
                                  </p:iterate>
                                  <p:childTnLst>
                                    <p:set>
                                      <p:cBhvr>
                                        <p:cTn id="9" fill="hold"/>
                                        <p:tgtEl>
                                          <p:spTgt spid="398">
                                            <p:txEl>
                                              <p:pRg st="3" end="3"/>
                                            </p:txEl>
                                          </p:spTgt>
                                        </p:tgtEl>
                                        <p:attrNameLst>
                                          <p:attrName>style.visibility</p:attrName>
                                        </p:attrNameLst>
                                      </p:cBhvr>
                                      <p:to>
                                        <p:strVal val="visible"/>
                                      </p:to>
                                    </p:set>
                                    <p:animEffect transition="in" filter="dissolve">
                                      <p:cBhvr>
                                        <p:cTn id="10" dur="400"/>
                                        <p:tgtEl>
                                          <p:spTgt spid="398">
                                            <p:txEl>
                                              <p:pRg st="3" end="3"/>
                                            </p:txEl>
                                          </p:spTgt>
                                        </p:tgtEl>
                                      </p:cBhvr>
                                    </p:animEffect>
                                  </p:childTnLst>
                                </p:cTn>
                              </p:par>
                              <p:par>
                                <p:cTn id="11" presetID="9" presetClass="entr" presetSubtype="0" fill="hold" grpId="1" nodeType="withEffect">
                                  <p:stCondLst>
                                    <p:cond delay="0"/>
                                  </p:stCondLst>
                                  <p:iterate>
                                    <p:tmAbs val="0"/>
                                  </p:iterate>
                                  <p:childTnLst>
                                    <p:set>
                                      <p:cBhvr>
                                        <p:cTn id="12" fill="hold"/>
                                        <p:tgtEl>
                                          <p:spTgt spid="398">
                                            <p:txEl>
                                              <p:pRg st="4" end="4"/>
                                            </p:txEl>
                                          </p:spTgt>
                                        </p:tgtEl>
                                        <p:attrNameLst>
                                          <p:attrName>style.visibility</p:attrName>
                                        </p:attrNameLst>
                                      </p:cBhvr>
                                      <p:to>
                                        <p:strVal val="visible"/>
                                      </p:to>
                                    </p:set>
                                    <p:animEffect transition="in" filter="dissolve">
                                      <p:cBhvr>
                                        <p:cTn id="13" dur="400"/>
                                        <p:tgtEl>
                                          <p:spTgt spid="3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1" build="p"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ase study: results"/>
          <p:cNvSpPr txBox="1">
            <a:spLocks noGrp="1"/>
          </p:cNvSpPr>
          <p:nvPr>
            <p:ph type="title"/>
          </p:nvPr>
        </p:nvSpPr>
        <p:spPr>
          <a:prstGeom prst="rect">
            <a:avLst/>
          </a:prstGeom>
        </p:spPr>
        <p:txBody>
          <a:bodyPr/>
          <a:lstStyle/>
          <a:p>
            <a:r>
              <a:rPr dirty="0"/>
              <a:t>Case study: results</a:t>
            </a:r>
          </a:p>
        </p:txBody>
      </p:sp>
      <p:graphicFrame>
        <p:nvGraphicFramePr>
          <p:cNvPr id="405" name="Table"/>
          <p:cNvGraphicFramePr/>
          <p:nvPr>
            <p:extLst>
              <p:ext uri="{D42A27DB-BD31-4B8C-83A1-F6EECF244321}">
                <p14:modId xmlns:p14="http://schemas.microsoft.com/office/powerpoint/2010/main" val="3909231370"/>
              </p:ext>
            </p:extLst>
          </p:nvPr>
        </p:nvGraphicFramePr>
        <p:xfrm>
          <a:off x="374756" y="1843789"/>
          <a:ext cx="12516784" cy="5891135"/>
        </p:xfrm>
        <a:graphic>
          <a:graphicData uri="http://schemas.openxmlformats.org/drawingml/2006/table">
            <a:tbl>
              <a:tblPr>
                <a:tableStyleId>{8F44A2F1-9E1F-4B54-A3A2-5F16C0AD49E2}</a:tableStyleId>
              </a:tblPr>
              <a:tblGrid>
                <a:gridCol w="3129196">
                  <a:extLst>
                    <a:ext uri="{9D8B030D-6E8A-4147-A177-3AD203B41FA5}">
                      <a16:colId xmlns:a16="http://schemas.microsoft.com/office/drawing/2014/main" xmlns="" val="20000"/>
                    </a:ext>
                  </a:extLst>
                </a:gridCol>
                <a:gridCol w="3129196">
                  <a:extLst>
                    <a:ext uri="{9D8B030D-6E8A-4147-A177-3AD203B41FA5}">
                      <a16:colId xmlns:a16="http://schemas.microsoft.com/office/drawing/2014/main" xmlns="" val="20001"/>
                    </a:ext>
                  </a:extLst>
                </a:gridCol>
                <a:gridCol w="3129196">
                  <a:extLst>
                    <a:ext uri="{9D8B030D-6E8A-4147-A177-3AD203B41FA5}">
                      <a16:colId xmlns:a16="http://schemas.microsoft.com/office/drawing/2014/main" xmlns="" val="20002"/>
                    </a:ext>
                  </a:extLst>
                </a:gridCol>
                <a:gridCol w="3129196">
                  <a:extLst>
                    <a:ext uri="{9D8B030D-6E8A-4147-A177-3AD203B41FA5}">
                      <a16:colId xmlns:a16="http://schemas.microsoft.com/office/drawing/2014/main" xmlns="" val="20003"/>
                    </a:ext>
                  </a:extLst>
                </a:gridCol>
              </a:tblGrid>
              <a:tr h="1302503">
                <a:tc>
                  <a:txBody>
                    <a:bodyPr/>
                    <a:lstStyle/>
                    <a:p>
                      <a:pPr defTabSz="914400">
                        <a:lnSpc>
                          <a:spcPct val="80000"/>
                        </a:lnSpc>
                        <a:tabLst>
                          <a:tab pos="914400" algn="l"/>
                        </a:tabLst>
                        <a:defRPr sz="3400">
                          <a:latin typeface="+mn-lt"/>
                          <a:ea typeface="+mn-ea"/>
                          <a:cs typeface="+mn-cs"/>
                          <a:sym typeface="Myriad Pro"/>
                        </a:defRPr>
                      </a:pPr>
                      <a:endParaRPr dirty="0"/>
                    </a:p>
                  </a:txBody>
                  <a:tcPr marL="50800" marR="50800" marT="50800" marB="50800" anchor="ctr" horzOverflow="overflow">
                    <a:lnL w="0">
                      <a:miter lim="400000"/>
                    </a:lnL>
                    <a:lnT w="0">
                      <a:miter lim="400000"/>
                    </a:lnT>
                    <a:lnB w="0">
                      <a:miter lim="400000"/>
                    </a:lnB>
                  </a:tcPr>
                </a:tc>
                <a:tc gridSpan="3">
                  <a:txBody>
                    <a:bodyPr/>
                    <a:lstStyle/>
                    <a:p>
                      <a:pPr defTabSz="914400">
                        <a:lnSpc>
                          <a:spcPct val="80000"/>
                        </a:lnSpc>
                        <a:tabLst>
                          <a:tab pos="914400" algn="l"/>
                        </a:tabLst>
                        <a:defRPr>
                          <a:solidFill>
                            <a:srgbClr val="000000"/>
                          </a:solidFill>
                        </a:defRPr>
                      </a:pPr>
                      <a:r>
                        <a:rPr sz="3400" b="0" dirty="0">
                          <a:solidFill>
                            <a:schemeClr val="tx1"/>
                          </a:solidFill>
                          <a:latin typeface="+mn-lt"/>
                          <a:ea typeface="+mn-ea"/>
                          <a:cs typeface="+mn-cs"/>
                          <a:sym typeface="Myriad Pro"/>
                        </a:rPr>
                        <a:t>Assumed value of time</a:t>
                      </a:r>
                    </a:p>
                  </a:txBody>
                  <a:tcPr marL="50800" marR="50800" marT="50800" marB="50800" anchor="ctr" horzOverflow="overflow"/>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2294316">
                <a:tc>
                  <a:txBody>
                    <a:bodyPr/>
                    <a:lstStyle/>
                    <a:p>
                      <a:pPr defTabSz="914400">
                        <a:lnSpc>
                          <a:spcPct val="80000"/>
                        </a:lnSpc>
                        <a:tabLst>
                          <a:tab pos="914400" algn="l"/>
                        </a:tabLst>
                        <a:defRPr sz="3400">
                          <a:latin typeface="+mn-lt"/>
                          <a:ea typeface="+mn-ea"/>
                          <a:cs typeface="+mn-cs"/>
                          <a:sym typeface="Myriad Pro"/>
                        </a:defRPr>
                      </a:pPr>
                      <a:endParaRPr dirty="0">
                        <a:solidFill>
                          <a:schemeClr val="tx1">
                            <a:lumMod val="95000"/>
                            <a:lumOff val="5000"/>
                          </a:schemeClr>
                        </a:solidFill>
                        <a:latin typeface="Candara" panose="020E0502030303020204" pitchFamily="34" charset="0"/>
                      </a:endParaRPr>
                    </a:p>
                  </a:txBody>
                  <a:tcPr marL="50800" marR="50800" marT="50800" marB="50800" anchor="ctr" horzOverflow="overflow">
                    <a:lnL w="0">
                      <a:miter lim="400000"/>
                    </a:lnL>
                    <a:lnT w="0">
                      <a:miter lim="400000"/>
                    </a:lnT>
                  </a:tcPr>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Midpoint of range of household incomes</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Minimum wage</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Zero</a:t>
                      </a:r>
                    </a:p>
                  </a:txBody>
                  <a:tcPr marL="50800" marR="50800" marT="50800" marB="50800" anchor="ctr" horzOverflow="overflow"/>
                </a:tc>
                <a:extLst>
                  <a:ext uri="{0D108BD9-81ED-4DB2-BD59-A6C34878D82A}">
                    <a16:rowId xmlns:a16="http://schemas.microsoft.com/office/drawing/2014/main" xmlns="" val="10001"/>
                  </a:ext>
                </a:extLst>
              </a:tr>
              <a:tr h="2294316">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Total cost,  all 478 households,  Jan – Apr</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US$45,000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US$18,000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US$8,000</a:t>
                      </a:r>
                    </a:p>
                  </a:txBody>
                  <a:tcPr marL="50800" marR="50800" marT="50800" marB="50800" anchor="ctr" horzOverflow="overflow"/>
                </a:tc>
                <a:extLst>
                  <a:ext uri="{0D108BD9-81ED-4DB2-BD59-A6C34878D82A}">
                    <a16:rowId xmlns:a16="http://schemas.microsoft.com/office/drawing/2014/main" xmlns="" val="10002"/>
                  </a:ext>
                </a:extLst>
              </a:tr>
            </a:tbl>
          </a:graphicData>
        </a:graphic>
      </p:graphicFrame>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Defensive expenditure: limitations"/>
          <p:cNvSpPr txBox="1">
            <a:spLocks noGrp="1"/>
          </p:cNvSpPr>
          <p:nvPr>
            <p:ph type="title"/>
          </p:nvPr>
        </p:nvSpPr>
        <p:spPr>
          <a:xfrm>
            <a:off x="639247" y="0"/>
            <a:ext cx="11216640" cy="1885245"/>
          </a:xfrm>
          <a:prstGeom prst="rect">
            <a:avLst/>
          </a:prstGeom>
        </p:spPr>
        <p:txBody>
          <a:bodyPr>
            <a:normAutofit/>
          </a:bodyPr>
          <a:lstStyle/>
          <a:p>
            <a:r>
              <a:rPr sz="4400" dirty="0"/>
              <a:t>Defensive expenditure: limitations</a:t>
            </a:r>
          </a:p>
        </p:txBody>
      </p:sp>
      <p:sp>
        <p:nvSpPr>
          <p:cNvPr id="410" name="Mitigation generally incomplete…"/>
          <p:cNvSpPr txBox="1">
            <a:spLocks noGrp="1"/>
          </p:cNvSpPr>
          <p:nvPr>
            <p:ph type="body" idx="1"/>
          </p:nvPr>
        </p:nvSpPr>
        <p:spPr>
          <a:xfrm>
            <a:off x="812800" y="1625600"/>
            <a:ext cx="11584066" cy="7315200"/>
          </a:xfrm>
          <a:prstGeom prst="rect">
            <a:avLst/>
          </a:prstGeom>
        </p:spPr>
        <p:txBody>
          <a:bodyPr>
            <a:noAutofit/>
          </a:bodyPr>
          <a:lstStyle/>
          <a:p>
            <a:pPr marL="361950" indent="-361950" defTabSz="332993">
              <a:spcBef>
                <a:spcPts val="900"/>
              </a:spcBef>
              <a:defRPr sz="3420"/>
            </a:pPr>
            <a:r>
              <a:rPr sz="3200" dirty="0"/>
              <a:t>Mitigation generally incomplete</a:t>
            </a:r>
          </a:p>
          <a:p>
            <a:pPr marL="658748" lvl="1" indent="-195452" defTabSz="332993">
              <a:spcBef>
                <a:spcPts val="900"/>
              </a:spcBef>
              <a:buSzPct val="100000"/>
              <a:buChar char="•"/>
              <a:defRPr sz="2052"/>
            </a:pPr>
            <a:r>
              <a:rPr sz="2800" dirty="0"/>
              <a:t>e.g. double glazing isn’t perfect </a:t>
            </a:r>
            <a:br>
              <a:rPr sz="2800" dirty="0"/>
            </a:br>
            <a:r>
              <a:rPr sz="2800" dirty="0"/>
              <a:t>(no use in the garden, or if windows open)</a:t>
            </a:r>
            <a:r>
              <a:rPr sz="1100" dirty="0"/>
              <a:t/>
            </a:r>
            <a:br>
              <a:rPr sz="1100" dirty="0"/>
            </a:br>
            <a:endParaRPr sz="1100" dirty="0"/>
          </a:p>
          <a:p>
            <a:pPr marL="361950" indent="-361950" defTabSz="332993">
              <a:spcBef>
                <a:spcPts val="900"/>
              </a:spcBef>
              <a:defRPr sz="3420"/>
            </a:pPr>
            <a:r>
              <a:rPr sz="3200" dirty="0"/>
              <a:t>Might have been willing to pay more than it cost</a:t>
            </a:r>
            <a:r>
              <a:rPr lang="en-GB" sz="3200" dirty="0"/>
              <a:t>s</a:t>
            </a:r>
            <a:r>
              <a:rPr sz="1200" dirty="0"/>
              <a:t/>
            </a:r>
            <a:br>
              <a:rPr sz="1200" dirty="0"/>
            </a:br>
            <a:endParaRPr sz="1200" dirty="0"/>
          </a:p>
          <a:p>
            <a:pPr marL="361950" indent="-361950" defTabSz="332993">
              <a:spcBef>
                <a:spcPts val="900"/>
              </a:spcBef>
              <a:defRPr sz="3420"/>
            </a:pPr>
            <a:r>
              <a:rPr sz="3200" dirty="0"/>
              <a:t>Hard to identify </a:t>
            </a:r>
            <a:r>
              <a:rPr sz="3200" i="1" dirty="0"/>
              <a:t>all </a:t>
            </a:r>
            <a:r>
              <a:rPr sz="3200" dirty="0"/>
              <a:t>defensive </a:t>
            </a:r>
            <a:r>
              <a:rPr sz="3200" dirty="0" err="1"/>
              <a:t>behaviours</a:t>
            </a:r>
            <a:endParaRPr sz="3200" dirty="0"/>
          </a:p>
          <a:p>
            <a:pPr marL="658748" lvl="1" indent="-195452" defTabSz="332993">
              <a:spcBef>
                <a:spcPts val="900"/>
              </a:spcBef>
              <a:buSzPct val="100000"/>
              <a:buChar char="•"/>
              <a:defRPr sz="2052"/>
            </a:pPr>
            <a:r>
              <a:rPr sz="2800" dirty="0"/>
              <a:t>e.g</a:t>
            </a:r>
            <a:r>
              <a:rPr sz="2400" dirty="0"/>
              <a:t>. </a:t>
            </a:r>
            <a:r>
              <a:rPr sz="2800" dirty="0"/>
              <a:t>boil water </a:t>
            </a:r>
            <a:r>
              <a:rPr sz="2800" i="1" dirty="0"/>
              <a:t>and/or</a:t>
            </a:r>
            <a:r>
              <a:rPr sz="2800" dirty="0"/>
              <a:t> buy filter </a:t>
            </a:r>
            <a:r>
              <a:rPr sz="2800" i="1" dirty="0"/>
              <a:t>and/or</a:t>
            </a:r>
            <a:r>
              <a:rPr sz="2800" dirty="0"/>
              <a:t> buy water </a:t>
            </a:r>
            <a:r>
              <a:rPr sz="2800" i="1" dirty="0"/>
              <a:t>and/or</a:t>
            </a:r>
            <a:r>
              <a:rPr sz="2800" dirty="0"/>
              <a:t> switch to beer </a:t>
            </a:r>
            <a:r>
              <a:rPr sz="2800" i="1" dirty="0"/>
              <a:t>and/or</a:t>
            </a:r>
            <a:r>
              <a:rPr sz="2800" dirty="0"/>
              <a:t> … </a:t>
            </a:r>
          </a:p>
          <a:p>
            <a:pPr marL="658748" lvl="1" indent="-195452" defTabSz="332993">
              <a:spcBef>
                <a:spcPts val="900"/>
              </a:spcBef>
              <a:buSzPct val="100000"/>
              <a:buChar char="•"/>
              <a:defRPr sz="2052"/>
            </a:pPr>
            <a:r>
              <a:rPr sz="2800" dirty="0"/>
              <a:t>Including non-market responses </a:t>
            </a:r>
          </a:p>
          <a:p>
            <a:pPr marL="941069" lvl="2" indent="-289559" defTabSz="332993">
              <a:spcBef>
                <a:spcPts val="900"/>
              </a:spcBef>
              <a:buSzPct val="100000"/>
              <a:defRPr sz="1824"/>
            </a:pPr>
            <a:r>
              <a:rPr sz="2400" dirty="0"/>
              <a:t>e.g. water: doing less exercise and drinking less</a:t>
            </a:r>
          </a:p>
          <a:p>
            <a:pPr marL="941069" lvl="2" indent="-289559" defTabSz="332993">
              <a:spcBef>
                <a:spcPts val="900"/>
              </a:spcBef>
              <a:buSzPct val="100000"/>
              <a:defRPr sz="1824"/>
            </a:pPr>
            <a:r>
              <a:rPr sz="2400" dirty="0"/>
              <a:t>e.g. air pollution: staying indoors</a:t>
            </a:r>
            <a:r>
              <a:rPr sz="1600" dirty="0"/>
              <a:t/>
            </a:r>
            <a:br>
              <a:rPr sz="1600" dirty="0"/>
            </a:br>
            <a:endParaRPr sz="1600" dirty="0"/>
          </a:p>
          <a:p>
            <a:pPr marL="361950" indent="-361950" defTabSz="332993">
              <a:spcBef>
                <a:spcPts val="900"/>
              </a:spcBef>
              <a:defRPr sz="3420"/>
            </a:pPr>
            <a:r>
              <a:rPr sz="3200" dirty="0"/>
              <a:t>Mitigation may have joint products</a:t>
            </a:r>
            <a:endParaRPr sz="3600" dirty="0"/>
          </a:p>
          <a:p>
            <a:pPr marL="658748" lvl="1" indent="-195452" defTabSz="332993">
              <a:spcBef>
                <a:spcPts val="900"/>
              </a:spcBef>
              <a:buSzPct val="100000"/>
              <a:buChar char="•"/>
              <a:defRPr sz="2052"/>
            </a:pPr>
            <a:r>
              <a:rPr sz="2400" dirty="0"/>
              <a:t>e.g. </a:t>
            </a:r>
            <a:r>
              <a:rPr sz="2800" dirty="0"/>
              <a:t>double glazing also produces energy conservation</a:t>
            </a:r>
          </a:p>
          <a:p>
            <a:pPr marL="658748" lvl="1" indent="-195452" defTabSz="332993">
              <a:spcBef>
                <a:spcPts val="900"/>
              </a:spcBef>
              <a:buSzPct val="100000"/>
              <a:buChar char="•"/>
              <a:defRPr sz="2052"/>
            </a:pPr>
            <a:r>
              <a:rPr sz="2800" dirty="0"/>
              <a:t>e.g. bottled water (or beer) may taste better</a:t>
            </a:r>
            <a:r>
              <a:rPr sz="1800" dirty="0"/>
              <a:t/>
            </a:r>
            <a:br>
              <a:rPr sz="1800" dirty="0"/>
            </a:br>
            <a:endParaRPr sz="1800"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10">
                                            <p:txEl>
                                              <p:pRg st="2" end="2"/>
                                            </p:txEl>
                                          </p:spTgt>
                                        </p:tgtEl>
                                        <p:attrNameLst>
                                          <p:attrName>style.visibility</p:attrName>
                                        </p:attrNameLst>
                                      </p:cBhvr>
                                      <p:to>
                                        <p:strVal val="visible"/>
                                      </p:to>
                                    </p:set>
                                    <p:animEffect transition="in" filter="dissolve">
                                      <p:cBhvr>
                                        <p:cTn id="7" dur="400"/>
                                        <p:tgtEl>
                                          <p:spTgt spid="4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410">
                                            <p:txEl>
                                              <p:pRg st="3" end="3"/>
                                            </p:txEl>
                                          </p:spTgt>
                                        </p:tgtEl>
                                        <p:attrNameLst>
                                          <p:attrName>style.visibility</p:attrName>
                                        </p:attrNameLst>
                                      </p:cBhvr>
                                      <p:to>
                                        <p:strVal val="visible"/>
                                      </p:to>
                                    </p:set>
                                    <p:animEffect transition="in" filter="dissolve">
                                      <p:cBhvr>
                                        <p:cTn id="12" dur="400"/>
                                        <p:tgtEl>
                                          <p:spTgt spid="410">
                                            <p:txEl>
                                              <p:pRg st="3" end="3"/>
                                            </p:txEl>
                                          </p:spTgt>
                                        </p:tgtEl>
                                      </p:cBhvr>
                                    </p:animEffect>
                                  </p:childTnLst>
                                </p:cTn>
                              </p:par>
                              <p:par>
                                <p:cTn id="13" presetID="9" presetClass="entr" presetSubtype="0" fill="hold" grpId="1" nodeType="withEffect">
                                  <p:stCondLst>
                                    <p:cond delay="0"/>
                                  </p:stCondLst>
                                  <p:iterate>
                                    <p:tmAbs val="0"/>
                                  </p:iterate>
                                  <p:childTnLst>
                                    <p:set>
                                      <p:cBhvr>
                                        <p:cTn id="14" fill="hold"/>
                                        <p:tgtEl>
                                          <p:spTgt spid="410">
                                            <p:txEl>
                                              <p:pRg st="4" end="4"/>
                                            </p:txEl>
                                          </p:spTgt>
                                        </p:tgtEl>
                                        <p:attrNameLst>
                                          <p:attrName>style.visibility</p:attrName>
                                        </p:attrNameLst>
                                      </p:cBhvr>
                                      <p:to>
                                        <p:strVal val="visible"/>
                                      </p:to>
                                    </p:set>
                                    <p:animEffect transition="in" filter="dissolve">
                                      <p:cBhvr>
                                        <p:cTn id="15" dur="400"/>
                                        <p:tgtEl>
                                          <p:spTgt spid="410">
                                            <p:txEl>
                                              <p:pRg st="4" end="4"/>
                                            </p:txEl>
                                          </p:spTgt>
                                        </p:tgtEl>
                                      </p:cBhvr>
                                    </p:animEffect>
                                  </p:childTnLst>
                                </p:cTn>
                              </p:par>
                              <p:par>
                                <p:cTn id="16" presetID="9" presetClass="entr" presetSubtype="0" fill="hold" grpId="1" nodeType="withEffect">
                                  <p:stCondLst>
                                    <p:cond delay="0"/>
                                  </p:stCondLst>
                                  <p:iterate>
                                    <p:tmAbs val="0"/>
                                  </p:iterate>
                                  <p:childTnLst>
                                    <p:set>
                                      <p:cBhvr>
                                        <p:cTn id="17" fill="hold"/>
                                        <p:tgtEl>
                                          <p:spTgt spid="410">
                                            <p:txEl>
                                              <p:pRg st="5" end="5"/>
                                            </p:txEl>
                                          </p:spTgt>
                                        </p:tgtEl>
                                        <p:attrNameLst>
                                          <p:attrName>style.visibility</p:attrName>
                                        </p:attrNameLst>
                                      </p:cBhvr>
                                      <p:to>
                                        <p:strVal val="visible"/>
                                      </p:to>
                                    </p:set>
                                    <p:animEffect transition="in" filter="dissolve">
                                      <p:cBhvr>
                                        <p:cTn id="18" dur="400"/>
                                        <p:tgtEl>
                                          <p:spTgt spid="410">
                                            <p:txEl>
                                              <p:pRg st="5" end="5"/>
                                            </p:txEl>
                                          </p:spTgt>
                                        </p:tgtEl>
                                      </p:cBhvr>
                                    </p:animEffect>
                                  </p:childTnLst>
                                </p:cTn>
                              </p:par>
                              <p:par>
                                <p:cTn id="19" presetID="9" presetClass="entr" presetSubtype="0" fill="hold" grpId="1" nodeType="withEffect">
                                  <p:stCondLst>
                                    <p:cond delay="0"/>
                                  </p:stCondLst>
                                  <p:iterate>
                                    <p:tmAbs val="0"/>
                                  </p:iterate>
                                  <p:childTnLst>
                                    <p:set>
                                      <p:cBhvr>
                                        <p:cTn id="20" fill="hold"/>
                                        <p:tgtEl>
                                          <p:spTgt spid="410">
                                            <p:txEl>
                                              <p:pRg st="6" end="6"/>
                                            </p:txEl>
                                          </p:spTgt>
                                        </p:tgtEl>
                                        <p:attrNameLst>
                                          <p:attrName>style.visibility</p:attrName>
                                        </p:attrNameLst>
                                      </p:cBhvr>
                                      <p:to>
                                        <p:strVal val="visible"/>
                                      </p:to>
                                    </p:set>
                                    <p:animEffect transition="in" filter="dissolve">
                                      <p:cBhvr>
                                        <p:cTn id="21" dur="400"/>
                                        <p:tgtEl>
                                          <p:spTgt spid="410">
                                            <p:txEl>
                                              <p:pRg st="6" end="6"/>
                                            </p:txEl>
                                          </p:spTgt>
                                        </p:tgtEl>
                                      </p:cBhvr>
                                    </p:animEffect>
                                  </p:childTnLst>
                                </p:cTn>
                              </p:par>
                              <p:par>
                                <p:cTn id="22" presetID="9" presetClass="entr" presetSubtype="0" fill="hold" grpId="1" nodeType="withEffect">
                                  <p:stCondLst>
                                    <p:cond delay="0"/>
                                  </p:stCondLst>
                                  <p:iterate>
                                    <p:tmAbs val="0"/>
                                  </p:iterate>
                                  <p:childTnLst>
                                    <p:set>
                                      <p:cBhvr>
                                        <p:cTn id="23" fill="hold"/>
                                        <p:tgtEl>
                                          <p:spTgt spid="410">
                                            <p:txEl>
                                              <p:pRg st="7" end="7"/>
                                            </p:txEl>
                                          </p:spTgt>
                                        </p:tgtEl>
                                        <p:attrNameLst>
                                          <p:attrName>style.visibility</p:attrName>
                                        </p:attrNameLst>
                                      </p:cBhvr>
                                      <p:to>
                                        <p:strVal val="visible"/>
                                      </p:to>
                                    </p:set>
                                    <p:animEffect transition="in" filter="dissolve">
                                      <p:cBhvr>
                                        <p:cTn id="24" dur="400"/>
                                        <p:tgtEl>
                                          <p:spTgt spid="410">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fill="hold" grpId="1" nodeType="clickEffect">
                                  <p:stCondLst>
                                    <p:cond delay="0"/>
                                  </p:stCondLst>
                                  <p:iterate>
                                    <p:tmAbs val="0"/>
                                  </p:iterate>
                                  <p:childTnLst>
                                    <p:set>
                                      <p:cBhvr>
                                        <p:cTn id="28" fill="hold"/>
                                        <p:tgtEl>
                                          <p:spTgt spid="410">
                                            <p:txEl>
                                              <p:pRg st="8" end="8"/>
                                            </p:txEl>
                                          </p:spTgt>
                                        </p:tgtEl>
                                        <p:attrNameLst>
                                          <p:attrName>style.visibility</p:attrName>
                                        </p:attrNameLst>
                                      </p:cBhvr>
                                      <p:to>
                                        <p:strVal val="visible"/>
                                      </p:to>
                                    </p:set>
                                    <p:animEffect transition="in" filter="dissolve">
                                      <p:cBhvr>
                                        <p:cTn id="29" dur="400"/>
                                        <p:tgtEl>
                                          <p:spTgt spid="410">
                                            <p:txEl>
                                              <p:pRg st="8" end="8"/>
                                            </p:txEl>
                                          </p:spTgt>
                                        </p:tgtEl>
                                      </p:cBhvr>
                                    </p:animEffect>
                                  </p:childTnLst>
                                </p:cTn>
                              </p:par>
                              <p:par>
                                <p:cTn id="30" presetID="9" presetClass="entr" presetSubtype="0" fill="hold" grpId="1" nodeType="withEffect">
                                  <p:stCondLst>
                                    <p:cond delay="0"/>
                                  </p:stCondLst>
                                  <p:iterate>
                                    <p:tmAbs val="0"/>
                                  </p:iterate>
                                  <p:childTnLst>
                                    <p:set>
                                      <p:cBhvr>
                                        <p:cTn id="31" fill="hold"/>
                                        <p:tgtEl>
                                          <p:spTgt spid="410">
                                            <p:txEl>
                                              <p:pRg st="9" end="9"/>
                                            </p:txEl>
                                          </p:spTgt>
                                        </p:tgtEl>
                                        <p:attrNameLst>
                                          <p:attrName>style.visibility</p:attrName>
                                        </p:attrNameLst>
                                      </p:cBhvr>
                                      <p:to>
                                        <p:strVal val="visible"/>
                                      </p:to>
                                    </p:set>
                                    <p:animEffect transition="in" filter="dissolve">
                                      <p:cBhvr>
                                        <p:cTn id="32" dur="400"/>
                                        <p:tgtEl>
                                          <p:spTgt spid="410">
                                            <p:txEl>
                                              <p:pRg st="9" end="9"/>
                                            </p:txEl>
                                          </p:spTgt>
                                        </p:tgtEl>
                                      </p:cBhvr>
                                    </p:animEffect>
                                  </p:childTnLst>
                                </p:cTn>
                              </p:par>
                              <p:par>
                                <p:cTn id="33" presetID="9" presetClass="entr" presetSubtype="0" fill="hold" grpId="1" nodeType="withEffect">
                                  <p:stCondLst>
                                    <p:cond delay="0"/>
                                  </p:stCondLst>
                                  <p:iterate>
                                    <p:tmAbs val="0"/>
                                  </p:iterate>
                                  <p:childTnLst>
                                    <p:set>
                                      <p:cBhvr>
                                        <p:cTn id="34" fill="hold"/>
                                        <p:tgtEl>
                                          <p:spTgt spid="410">
                                            <p:txEl>
                                              <p:pRg st="10" end="10"/>
                                            </p:txEl>
                                          </p:spTgt>
                                        </p:tgtEl>
                                        <p:attrNameLst>
                                          <p:attrName>style.visibility</p:attrName>
                                        </p:attrNameLst>
                                      </p:cBhvr>
                                      <p:to>
                                        <p:strVal val="visible"/>
                                      </p:to>
                                    </p:set>
                                    <p:animEffect transition="in" filter="dissolve">
                                      <p:cBhvr>
                                        <p:cTn id="35" dur="400"/>
                                        <p:tgtEl>
                                          <p:spTgt spid="4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1" build="p"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830840_45242800.jpg" descr="830840_45242800.jpg"/>
          <p:cNvPicPr>
            <a:picLocks noChangeAspect="1"/>
          </p:cNvPicPr>
          <p:nvPr/>
        </p:nvPicPr>
        <p:blipFill>
          <a:blip r:embed="rId3"/>
          <a:stretch>
            <a:fillRect/>
          </a:stretch>
        </p:blipFill>
        <p:spPr>
          <a:xfrm>
            <a:off x="0" y="0"/>
            <a:ext cx="14668500" cy="9753600"/>
          </a:xfrm>
          <a:prstGeom prst="rect">
            <a:avLst/>
          </a:prstGeom>
          <a:ln w="12700">
            <a:miter lim="400000"/>
          </a:ln>
        </p:spPr>
      </p:pic>
      <p:sp>
        <p:nvSpPr>
          <p:cNvPr id="419" name="Travel cost"/>
          <p:cNvSpPr txBox="1">
            <a:spLocks noGrp="1"/>
          </p:cNvSpPr>
          <p:nvPr>
            <p:ph type="title"/>
          </p:nvPr>
        </p:nvSpPr>
        <p:spPr>
          <a:xfrm>
            <a:off x="1295400" y="965200"/>
            <a:ext cx="10414000" cy="5372100"/>
          </a:xfrm>
          <a:prstGeom prst="rect">
            <a:avLst/>
          </a:prstGeom>
          <a:effectLst>
            <a:outerShdw blurRad="127000" dist="76200" dir="2700000" rotWithShape="0">
              <a:srgbClr val="000000">
                <a:alpha val="75000"/>
              </a:srgbClr>
            </a:outerShdw>
          </a:effectLst>
        </p:spPr>
        <p:txBody>
          <a:bodyPr/>
          <a:lstStyle>
            <a:lvl1pPr algn="l"/>
          </a:lstStyle>
          <a:p>
            <a:r>
              <a:rPr dirty="0">
                <a:solidFill>
                  <a:schemeClr val="bg1"/>
                </a:solidFill>
              </a:rPr>
              <a:t>Travel cost</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456-5-simbambili-game-lodge.png" descr="456-5-simbambili-game-lodge.png"/>
          <p:cNvPicPr>
            <a:picLocks noChangeAspect="1"/>
          </p:cNvPicPr>
          <p:nvPr/>
        </p:nvPicPr>
        <p:blipFill>
          <a:blip r:embed="rId3"/>
          <a:stretch>
            <a:fillRect/>
          </a:stretch>
        </p:blipFill>
        <p:spPr>
          <a:xfrm>
            <a:off x="5854700" y="1155700"/>
            <a:ext cx="4551551" cy="3124200"/>
          </a:xfrm>
          <a:prstGeom prst="rect">
            <a:avLst/>
          </a:prstGeom>
          <a:ln w="12700">
            <a:miter lim="400000"/>
          </a:ln>
          <a:effectLst>
            <a:outerShdw blurRad="127000" dist="76200" dir="13860000" rotWithShape="0">
              <a:srgbClr val="000000">
                <a:alpha val="75000"/>
              </a:srgbClr>
            </a:outerShdw>
          </a:effectLst>
        </p:spPr>
      </p:pic>
      <p:pic>
        <p:nvPicPr>
          <p:cNvPr id="424" name="browse.png" descr="browse.png"/>
          <p:cNvPicPr>
            <a:picLocks noChangeAspect="1"/>
          </p:cNvPicPr>
          <p:nvPr/>
        </p:nvPicPr>
        <p:blipFill>
          <a:blip r:embed="rId4"/>
          <a:stretch>
            <a:fillRect/>
          </a:stretch>
        </p:blipFill>
        <p:spPr>
          <a:xfrm>
            <a:off x="939800" y="1155700"/>
            <a:ext cx="3810000" cy="2857500"/>
          </a:xfrm>
          <a:prstGeom prst="rect">
            <a:avLst/>
          </a:prstGeom>
          <a:ln w="12700">
            <a:miter lim="400000"/>
          </a:ln>
          <a:effectLst>
            <a:outerShdw blurRad="127000" dist="76200" dir="13860000" rotWithShape="0">
              <a:srgbClr val="000000">
                <a:alpha val="75000"/>
              </a:srgbClr>
            </a:outerShdw>
          </a:effectLst>
        </p:spPr>
      </p:pic>
      <p:pic>
        <p:nvPicPr>
          <p:cNvPr id="425" name="browse.png" descr="browse.png"/>
          <p:cNvPicPr>
            <a:picLocks noChangeAspect="1"/>
          </p:cNvPicPr>
          <p:nvPr/>
        </p:nvPicPr>
        <p:blipFill>
          <a:blip r:embed="rId5"/>
          <a:stretch>
            <a:fillRect/>
          </a:stretch>
        </p:blipFill>
        <p:spPr>
          <a:xfrm>
            <a:off x="1739900" y="3644900"/>
            <a:ext cx="3810000" cy="2438400"/>
          </a:xfrm>
          <a:prstGeom prst="rect">
            <a:avLst/>
          </a:prstGeom>
          <a:ln w="12700">
            <a:miter lim="400000"/>
          </a:ln>
          <a:effectLst>
            <a:outerShdw blurRad="127000" dist="76200" dir="13860000" rotWithShape="0">
              <a:srgbClr val="000000">
                <a:alpha val="75000"/>
              </a:srgbClr>
            </a:outerShdw>
          </a:effectLst>
        </p:spPr>
      </p:pic>
      <p:pic>
        <p:nvPicPr>
          <p:cNvPr id="426" name="browse.png" descr="browse.png"/>
          <p:cNvPicPr>
            <a:picLocks noChangeAspect="1"/>
          </p:cNvPicPr>
          <p:nvPr/>
        </p:nvPicPr>
        <p:blipFill>
          <a:blip r:embed="rId6"/>
          <a:stretch>
            <a:fillRect/>
          </a:stretch>
        </p:blipFill>
        <p:spPr>
          <a:xfrm>
            <a:off x="2844800" y="5778500"/>
            <a:ext cx="3810000" cy="2844800"/>
          </a:xfrm>
          <a:prstGeom prst="rect">
            <a:avLst/>
          </a:prstGeom>
          <a:ln w="12700">
            <a:miter lim="400000"/>
          </a:ln>
          <a:effectLst>
            <a:outerShdw blurRad="127000" dist="76200" dir="13860000" rotWithShape="0">
              <a:srgbClr val="000000">
                <a:alpha val="75000"/>
              </a:srgbClr>
            </a:outerShdw>
          </a:effectLst>
        </p:spPr>
      </p:pic>
      <p:pic>
        <p:nvPicPr>
          <p:cNvPr id="427" name="880605_47947921.png" descr="880605_47947921.png"/>
          <p:cNvPicPr>
            <a:picLocks noChangeAspect="1"/>
          </p:cNvPicPr>
          <p:nvPr/>
        </p:nvPicPr>
        <p:blipFill>
          <a:blip r:embed="rId7"/>
          <a:stretch>
            <a:fillRect/>
          </a:stretch>
        </p:blipFill>
        <p:spPr>
          <a:xfrm>
            <a:off x="7134274" y="3439540"/>
            <a:ext cx="4248680" cy="2844801"/>
          </a:xfrm>
          <a:prstGeom prst="rect">
            <a:avLst/>
          </a:prstGeom>
          <a:ln w="12700">
            <a:miter lim="400000"/>
          </a:ln>
          <a:effectLst>
            <a:outerShdw blurRad="127000" dist="76200" dir="13860000" rotWithShape="0">
              <a:srgbClr val="000000">
                <a:alpha val="75000"/>
              </a:srgbClr>
            </a:outerShdw>
          </a:effectLst>
        </p:spPr>
      </p:pic>
      <p:pic>
        <p:nvPicPr>
          <p:cNvPr id="428" name="browse.png" descr="browse.png"/>
          <p:cNvPicPr>
            <a:picLocks noChangeAspect="1"/>
          </p:cNvPicPr>
          <p:nvPr/>
        </p:nvPicPr>
        <p:blipFill>
          <a:blip r:embed="rId8"/>
          <a:stretch>
            <a:fillRect/>
          </a:stretch>
        </p:blipFill>
        <p:spPr>
          <a:xfrm>
            <a:off x="8242300" y="6057900"/>
            <a:ext cx="3810000" cy="2540000"/>
          </a:xfrm>
          <a:prstGeom prst="rect">
            <a:avLst/>
          </a:prstGeom>
          <a:ln w="12700">
            <a:miter lim="400000"/>
          </a:ln>
          <a:effectLst>
            <a:outerShdw blurRad="127000" dist="76200" dir="13860000" rotWithShape="0">
              <a:srgbClr val="000000">
                <a:alpha val="75000"/>
              </a:srgbClr>
            </a:outerShdw>
          </a:effectLst>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90278" y="523436"/>
            <a:ext cx="11704320" cy="7412285"/>
          </a:xfrm>
        </p:spPr>
        <p:txBody>
          <a:bodyPr>
            <a:normAutofit/>
          </a:bodyPr>
          <a:lstStyle/>
          <a:p>
            <a:pPr eaLnBrk="1" hangingPunct="1">
              <a:buNone/>
            </a:pPr>
            <a:r>
              <a:rPr lang="en-US" sz="3200" dirty="0">
                <a:latin typeface="Candara" panose="020E0502030303020204" pitchFamily="34" charset="0"/>
              </a:rPr>
              <a:t>0 Introduction</a:t>
            </a:r>
          </a:p>
          <a:p>
            <a:pPr eaLnBrk="1" hangingPunct="1">
              <a:buNone/>
            </a:pPr>
            <a:r>
              <a:rPr lang="en-US" sz="3200" dirty="0">
                <a:latin typeface="Candara" panose="020E0502030303020204" pitchFamily="34" charset="0"/>
              </a:rPr>
              <a:t>1 Social choice</a:t>
            </a:r>
          </a:p>
          <a:p>
            <a:pPr eaLnBrk="1" hangingPunct="1">
              <a:buNone/>
            </a:pPr>
            <a:r>
              <a:rPr lang="en-US" sz="3200" dirty="0">
                <a:latin typeface="Candara" panose="020E0502030303020204" pitchFamily="34" charset="0"/>
              </a:rPr>
              <a:t>2 Externalities and public goods</a:t>
            </a:r>
          </a:p>
          <a:p>
            <a:pPr eaLnBrk="1" hangingPunct="1">
              <a:buNone/>
            </a:pPr>
            <a:r>
              <a:rPr lang="en-US" sz="3200" dirty="0">
                <a:latin typeface="Candara" panose="020E0502030303020204" pitchFamily="34" charset="0"/>
              </a:rPr>
              <a:t>3 Decision analysis</a:t>
            </a:r>
          </a:p>
          <a:p>
            <a:pPr eaLnBrk="1" hangingPunct="1">
              <a:buNone/>
            </a:pPr>
            <a:r>
              <a:rPr lang="en-US" sz="3200" dirty="0">
                <a:latin typeface="Candara" panose="020E0502030303020204" pitchFamily="34" charset="0"/>
              </a:rPr>
              <a:t>4 Valuation: Aims and purpose</a:t>
            </a:r>
          </a:p>
          <a:p>
            <a:pPr eaLnBrk="1" hangingPunct="1">
              <a:buNone/>
            </a:pPr>
            <a:r>
              <a:rPr lang="en-US" sz="3600" b="1" dirty="0">
                <a:latin typeface="Candara" panose="020E0502030303020204" pitchFamily="34" charset="0"/>
              </a:rPr>
              <a:t>5 Valuation: Revealed preferences</a:t>
            </a:r>
          </a:p>
          <a:p>
            <a:pPr eaLnBrk="1" hangingPunct="1">
              <a:buNone/>
            </a:pPr>
            <a:r>
              <a:rPr lang="en-US" sz="3200" dirty="0">
                <a:latin typeface="Candara" panose="020E0502030303020204" pitchFamily="34" charset="0"/>
              </a:rPr>
              <a:t>6 Valuation: Stated preferences</a:t>
            </a:r>
          </a:p>
          <a:p>
            <a:pPr eaLnBrk="1" hangingPunct="1">
              <a:buNone/>
            </a:pPr>
            <a:r>
              <a:rPr lang="en-US" sz="3200" dirty="0">
                <a:latin typeface="Candara" panose="020E0502030303020204" pitchFamily="34" charset="0"/>
              </a:rPr>
              <a:t>7 Direct regulation</a:t>
            </a:r>
          </a:p>
          <a:p>
            <a:pPr eaLnBrk="1" hangingPunct="1">
              <a:buNone/>
            </a:pPr>
            <a:r>
              <a:rPr lang="en-US" sz="3200" dirty="0">
                <a:latin typeface="Candara" panose="020E0502030303020204" pitchFamily="34" charset="0"/>
              </a:rPr>
              <a:t>8 Market-based instruments</a:t>
            </a:r>
          </a:p>
          <a:p>
            <a:pPr eaLnBrk="1" hangingPunct="1">
              <a:buNone/>
            </a:pPr>
            <a:r>
              <a:rPr lang="en-US" sz="3200" dirty="0">
                <a:latin typeface="Candara" panose="020E0502030303020204" pitchFamily="34" charset="0"/>
              </a:rPr>
              <a:t>9 Imperfect information</a:t>
            </a:r>
          </a:p>
          <a:p>
            <a:pPr eaLnBrk="1" hangingPunct="1">
              <a:buNone/>
            </a:pPr>
            <a:r>
              <a:rPr lang="en-US" sz="3200" dirty="0">
                <a:latin typeface="Candara" panose="020E0502030303020204" pitchFamily="34" charset="0"/>
              </a:rPr>
              <a:t>10 Growth and the environment</a:t>
            </a:r>
          </a:p>
          <a:p>
            <a:pPr eaLnBrk="1" hangingPunct="1">
              <a:buNone/>
            </a:pPr>
            <a:r>
              <a:rPr lang="en-US" sz="3200" dirty="0">
                <a:latin typeface="Candara" panose="020E0502030303020204" pitchFamily="34" charset="0"/>
              </a:rPr>
              <a:t>11 Green accounting</a:t>
            </a:r>
          </a:p>
        </p:txBody>
      </p:sp>
    </p:spTree>
    <p:extLst>
      <p:ext uri="{BB962C8B-B14F-4D97-AF65-F5344CB8AC3E}">
        <p14:creationId xmlns:p14="http://schemas.microsoft.com/office/powerpoint/2010/main" val="40314989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095" y="5286215"/>
            <a:ext cx="2538596" cy="33717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227" y="-838867"/>
            <a:ext cx="8938736" cy="1152248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8470" y="611933"/>
            <a:ext cx="6446330" cy="3471101"/>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ravel cost models"/>
          <p:cNvSpPr txBox="1">
            <a:spLocks noGrp="1"/>
          </p:cNvSpPr>
          <p:nvPr>
            <p:ph type="title"/>
          </p:nvPr>
        </p:nvSpPr>
        <p:spPr>
          <a:xfrm>
            <a:off x="999011" y="0"/>
            <a:ext cx="11216640" cy="1885245"/>
          </a:xfrm>
          <a:prstGeom prst="rect">
            <a:avLst/>
          </a:prstGeom>
        </p:spPr>
        <p:txBody>
          <a:bodyPr/>
          <a:lstStyle/>
          <a:p>
            <a:r>
              <a:rPr dirty="0"/>
              <a:t>Travel cost models</a:t>
            </a:r>
          </a:p>
        </p:txBody>
      </p:sp>
      <p:sp>
        <p:nvSpPr>
          <p:cNvPr id="438" name="Applications in valuing ……"/>
          <p:cNvSpPr txBox="1">
            <a:spLocks noGrp="1"/>
          </p:cNvSpPr>
          <p:nvPr>
            <p:ph type="body" idx="1"/>
          </p:nvPr>
        </p:nvSpPr>
        <p:spPr>
          <a:xfrm>
            <a:off x="374754" y="1622084"/>
            <a:ext cx="12456826" cy="6652486"/>
          </a:xfrm>
          <a:prstGeom prst="rect">
            <a:avLst/>
          </a:prstGeom>
        </p:spPr>
        <p:txBody>
          <a:bodyPr>
            <a:normAutofit/>
          </a:bodyPr>
          <a:lstStyle/>
          <a:p>
            <a:pPr marL="539750" indent="-539750" defTabSz="496570">
              <a:spcBef>
                <a:spcPts val="1300"/>
              </a:spcBef>
              <a:defRPr sz="5100"/>
            </a:pPr>
            <a:r>
              <a:rPr sz="3600" dirty="0"/>
              <a:t>Applications in valuing … </a:t>
            </a:r>
          </a:p>
          <a:p>
            <a:pPr marL="982344" lvl="1" indent="-291465" defTabSz="496570">
              <a:spcBef>
                <a:spcPts val="1300"/>
              </a:spcBef>
              <a:buSzPct val="100000"/>
              <a:buChar char="•"/>
              <a:defRPr sz="3060"/>
            </a:pPr>
            <a:r>
              <a:rPr sz="2800" dirty="0"/>
              <a:t>… opening/closure of a site/sites</a:t>
            </a:r>
          </a:p>
          <a:p>
            <a:pPr marL="982344" lvl="1" indent="-291465" defTabSz="496570">
              <a:spcBef>
                <a:spcPts val="1300"/>
              </a:spcBef>
              <a:buSzPct val="100000"/>
              <a:buChar char="•"/>
              <a:defRPr sz="3060"/>
            </a:pPr>
            <a:r>
              <a:rPr sz="2800" dirty="0"/>
              <a:t>… changes in quality of a site/sites</a:t>
            </a:r>
          </a:p>
          <a:p>
            <a:pPr marL="982344" lvl="1" indent="-291465" defTabSz="496570">
              <a:spcBef>
                <a:spcPts val="1300"/>
              </a:spcBef>
              <a:buSzPct val="100000"/>
              <a:buChar char="•"/>
              <a:defRPr sz="3060"/>
            </a:pPr>
            <a:r>
              <a:rPr sz="2800" dirty="0"/>
              <a:t>… changes in access costs to a site/sites</a:t>
            </a:r>
            <a:r>
              <a:rPr sz="2400" dirty="0"/>
              <a:t/>
            </a:r>
            <a:br>
              <a:rPr sz="2400" dirty="0"/>
            </a:br>
            <a:endParaRPr sz="2400" dirty="0"/>
          </a:p>
          <a:p>
            <a:pPr marL="539750" indent="-539750" defTabSz="496570">
              <a:spcBef>
                <a:spcPts val="1300"/>
              </a:spcBef>
              <a:defRPr sz="5100"/>
            </a:pPr>
            <a:r>
              <a:rPr sz="3600" dirty="0"/>
              <a:t>Traditional models for a single site</a:t>
            </a:r>
          </a:p>
          <a:p>
            <a:pPr marL="982344" lvl="1" indent="-291465" defTabSz="496570">
              <a:spcBef>
                <a:spcPts val="1300"/>
              </a:spcBef>
              <a:buSzPct val="100000"/>
              <a:buChar char="•"/>
              <a:defRPr sz="3060"/>
            </a:pPr>
            <a:r>
              <a:rPr sz="2800" b="1" dirty="0"/>
              <a:t>Zonal</a:t>
            </a:r>
            <a:r>
              <a:rPr sz="2800" dirty="0"/>
              <a:t> &amp; </a:t>
            </a:r>
            <a:r>
              <a:rPr sz="2800" b="1" dirty="0"/>
              <a:t>individual</a:t>
            </a:r>
            <a:r>
              <a:rPr sz="2800" dirty="0"/>
              <a:t> travel cost</a:t>
            </a:r>
          </a:p>
          <a:p>
            <a:pPr marL="982344" lvl="1" indent="-291465" defTabSz="496570">
              <a:spcBef>
                <a:spcPts val="1300"/>
              </a:spcBef>
              <a:buSzPct val="100000"/>
              <a:buChar char="•"/>
              <a:defRPr sz="3060"/>
            </a:pPr>
            <a:r>
              <a:rPr sz="2800" dirty="0"/>
              <a:t>How many trips are made to site X at a particular cost? (</a:t>
            </a:r>
            <a:r>
              <a:rPr sz="2800" i="1" dirty="0"/>
              <a:t>continuous</a:t>
            </a:r>
            <a:r>
              <a:rPr sz="2800" dirty="0"/>
              <a:t> decision) </a:t>
            </a:r>
            <a:r>
              <a:rPr sz="2400" dirty="0"/>
              <a:t/>
            </a:r>
            <a:br>
              <a:rPr sz="2400" dirty="0"/>
            </a:br>
            <a:endParaRPr sz="2400" dirty="0"/>
          </a:p>
          <a:p>
            <a:pPr marL="539750" indent="-539750" defTabSz="496570">
              <a:spcBef>
                <a:spcPts val="1300"/>
              </a:spcBef>
              <a:defRPr sz="5100"/>
            </a:pPr>
            <a:r>
              <a:rPr sz="3600" dirty="0"/>
              <a:t>Random utility models for multiple sites</a:t>
            </a:r>
          </a:p>
          <a:p>
            <a:pPr marL="982344" lvl="1" indent="-291465" defTabSz="496570">
              <a:spcBef>
                <a:spcPts val="1300"/>
              </a:spcBef>
              <a:buSzPct val="100000"/>
              <a:buChar char="•"/>
              <a:defRPr sz="3060"/>
            </a:pPr>
            <a:r>
              <a:rPr sz="2800" dirty="0"/>
              <a:t>What is the probability of visiting site X rather than Y or Z? (</a:t>
            </a:r>
            <a:r>
              <a:rPr sz="2800" i="1" dirty="0"/>
              <a:t>discrete</a:t>
            </a:r>
            <a:r>
              <a:rPr sz="2800" dirty="0"/>
              <a:t> decision)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8">
                                            <p:txEl>
                                              <p:pRg st="4" end="4"/>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8">
                                            <p:txEl>
                                              <p:pRg st="5" end="5"/>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43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438">
                                            <p:txEl>
                                              <p:pRg st="7" end="7"/>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4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build="p"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ravel cost: theory"/>
          <p:cNvSpPr txBox="1">
            <a:spLocks noGrp="1"/>
          </p:cNvSpPr>
          <p:nvPr>
            <p:ph type="title"/>
          </p:nvPr>
        </p:nvSpPr>
        <p:spPr>
          <a:xfrm>
            <a:off x="812800" y="0"/>
            <a:ext cx="11216640" cy="1885245"/>
          </a:xfrm>
          <a:prstGeom prst="rect">
            <a:avLst/>
          </a:prstGeom>
        </p:spPr>
        <p:txBody>
          <a:bodyPr/>
          <a:lstStyle/>
          <a:p>
            <a:r>
              <a:rPr dirty="0"/>
              <a:t>Travel cost: theory</a:t>
            </a:r>
          </a:p>
        </p:txBody>
      </p:sp>
      <p:sp>
        <p:nvSpPr>
          <p:cNvPr id="442" name="w — wage rate…"/>
          <p:cNvSpPr txBox="1"/>
          <p:nvPr/>
        </p:nvSpPr>
        <p:spPr>
          <a:xfrm>
            <a:off x="950235" y="2879569"/>
            <a:ext cx="11379200" cy="6009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2" spcCol="568959">
            <a:normAutofit/>
          </a:bodyPr>
          <a:lstStyle/>
          <a:p>
            <a:pPr algn="l">
              <a:lnSpc>
                <a:spcPct val="80000"/>
              </a:lnSpc>
              <a:spcBef>
                <a:spcPts val="1600"/>
              </a:spcBef>
              <a:defRPr sz="6000">
                <a:latin typeface="+mn-lt"/>
                <a:ea typeface="+mn-ea"/>
                <a:cs typeface="+mn-cs"/>
                <a:sym typeface="Myriad Pro"/>
              </a:defRPr>
            </a:pPr>
            <a:r>
              <a:rPr lang="en-GB" sz="3200" dirty="0">
                <a:solidFill>
                  <a:schemeClr val="tx1"/>
                </a:solidFill>
                <a:latin typeface="Candara" panose="020E0502030303020204" pitchFamily="34" charset="0"/>
              </a:rPr>
              <a:t>s</a:t>
            </a:r>
            <a:r>
              <a:rPr sz="3200" dirty="0" err="1">
                <a:solidFill>
                  <a:schemeClr val="tx1"/>
                </a:solidFill>
                <a:latin typeface="Candara" panose="020E0502030303020204" pitchFamily="34" charset="0"/>
              </a:rPr>
              <a:t>ubject</a:t>
            </a:r>
            <a:r>
              <a:rPr sz="3200" dirty="0">
                <a:solidFill>
                  <a:schemeClr val="tx1"/>
                </a:solidFill>
                <a:latin typeface="Candara" panose="020E0502030303020204" pitchFamily="34" charset="0"/>
              </a:rPr>
              <a:t> to</a:t>
            </a:r>
            <a:r>
              <a:rPr lang="en-GB" sz="3200" dirty="0">
                <a:solidFill>
                  <a:schemeClr val="tx1"/>
                </a:solidFill>
                <a:latin typeface="Candara" panose="020E0502030303020204" pitchFamily="34" charset="0"/>
              </a:rPr>
              <a:t> money </a:t>
            </a:r>
            <a:r>
              <a:rPr sz="3200" dirty="0">
                <a:solidFill>
                  <a:schemeClr val="tx1"/>
                </a:solidFill>
                <a:latin typeface="Candara" panose="020E0502030303020204" pitchFamily="34" charset="0"/>
              </a:rPr>
              <a:t>budget</a:t>
            </a:r>
            <a:r>
              <a:rPr lang="en-GB" sz="3200" dirty="0">
                <a:solidFill>
                  <a:schemeClr val="tx1"/>
                </a:solidFill>
                <a:latin typeface="Candara" panose="020E0502030303020204" pitchFamily="34" charset="0"/>
              </a:rPr>
              <a:t> </a:t>
            </a:r>
          </a:p>
          <a:p>
            <a:pPr algn="l">
              <a:lnSpc>
                <a:spcPct val="80000"/>
              </a:lnSpc>
              <a:spcBef>
                <a:spcPts val="1600"/>
              </a:spcBef>
              <a:defRPr sz="6000">
                <a:latin typeface="+mn-lt"/>
                <a:ea typeface="+mn-ea"/>
                <a:cs typeface="+mn-cs"/>
                <a:sym typeface="Myriad Pro"/>
              </a:defRPr>
            </a:pPr>
            <a:r>
              <a:rPr lang="en-GB" sz="3200" dirty="0">
                <a:solidFill>
                  <a:schemeClr val="tx1"/>
                </a:solidFill>
                <a:latin typeface="Candara" panose="020E0502030303020204" pitchFamily="34" charset="0"/>
              </a:rPr>
              <a:t>and time budget </a:t>
            </a:r>
          </a:p>
          <a:p>
            <a:pPr algn="l">
              <a:lnSpc>
                <a:spcPct val="80000"/>
              </a:lnSpc>
              <a:spcBef>
                <a:spcPts val="1600"/>
              </a:spcBef>
              <a:defRPr sz="6000">
                <a:latin typeface="+mn-lt"/>
                <a:ea typeface="+mn-ea"/>
                <a:cs typeface="+mn-cs"/>
                <a:sym typeface="Myriad Pro"/>
              </a:defRPr>
            </a:pPr>
            <a:endParaRPr lang="en-GB" sz="3200" dirty="0">
              <a:solidFill>
                <a:schemeClr val="tx1"/>
              </a:solidFill>
              <a:latin typeface="Candara" panose="020E0502030303020204" pitchFamily="34" charset="0"/>
            </a:endParaRP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w</a:t>
            </a:r>
            <a:r>
              <a:rPr lang="en-GB" sz="3200" dirty="0">
                <a:solidFill>
                  <a:schemeClr val="tx1"/>
                </a:solidFill>
                <a:latin typeface="Candara" panose="020E0502030303020204" pitchFamily="34" charset="0"/>
                <a:sym typeface="Myriad Pro"/>
              </a:rPr>
              <a:t> — wage rate</a:t>
            </a: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t</a:t>
            </a:r>
            <a:r>
              <a:rPr lang="en-GB" sz="3200" dirty="0">
                <a:solidFill>
                  <a:schemeClr val="tx1"/>
                </a:solidFill>
                <a:latin typeface="Candara" panose="020E0502030303020204" pitchFamily="34" charset="0"/>
                <a:sym typeface="Myriad Pro"/>
              </a:rPr>
              <a:t>, </a:t>
            </a:r>
            <a:r>
              <a:rPr lang="en-GB" sz="3200" i="1" dirty="0" err="1">
                <a:solidFill>
                  <a:schemeClr val="tx1"/>
                </a:solidFill>
                <a:latin typeface="Candara" panose="020E0502030303020204" pitchFamily="34" charset="0"/>
                <a:sym typeface="Myriad Pro"/>
              </a:rPr>
              <a:t>t</a:t>
            </a:r>
            <a:r>
              <a:rPr lang="en-GB" sz="3200" i="1" baseline="-5999" dirty="0" err="1">
                <a:solidFill>
                  <a:schemeClr val="tx1"/>
                </a:solidFill>
                <a:latin typeface="Candara" panose="020E0502030303020204" pitchFamily="34" charset="0"/>
                <a:sym typeface="Myriad Pro"/>
              </a:rPr>
              <a:t>r</a:t>
            </a:r>
            <a:r>
              <a:rPr lang="en-GB" sz="3200" dirty="0">
                <a:solidFill>
                  <a:schemeClr val="tx1"/>
                </a:solidFill>
                <a:latin typeface="Candara" panose="020E0502030303020204" pitchFamily="34" charset="0"/>
                <a:sym typeface="Myriad Pro"/>
              </a:rPr>
              <a:t>, </a:t>
            </a:r>
            <a:r>
              <a:rPr lang="en-GB" sz="3200" i="1" dirty="0" err="1">
                <a:solidFill>
                  <a:schemeClr val="tx1"/>
                </a:solidFill>
                <a:latin typeface="Candara" panose="020E0502030303020204" pitchFamily="34" charset="0"/>
                <a:sym typeface="Myriad Pro"/>
              </a:rPr>
              <a:t>t</a:t>
            </a:r>
            <a:r>
              <a:rPr lang="en-GB" sz="3200" i="1" baseline="-5999" dirty="0" err="1">
                <a:solidFill>
                  <a:schemeClr val="tx1"/>
                </a:solidFill>
                <a:latin typeface="Candara" panose="020E0502030303020204" pitchFamily="34" charset="0"/>
                <a:sym typeface="Myriad Pro"/>
              </a:rPr>
              <a:t>w</a:t>
            </a:r>
            <a:r>
              <a:rPr lang="en-GB" sz="3200" dirty="0">
                <a:solidFill>
                  <a:schemeClr val="tx1"/>
                </a:solidFill>
                <a:latin typeface="Candara" panose="020E0502030303020204" pitchFamily="34" charset="0"/>
                <a:sym typeface="Myriad Pro"/>
              </a:rPr>
              <a:t> — time</a:t>
            </a: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c</a:t>
            </a:r>
            <a:r>
              <a:rPr lang="en-GB" sz="3200" dirty="0">
                <a:solidFill>
                  <a:schemeClr val="tx1"/>
                </a:solidFill>
                <a:latin typeface="Candara" panose="020E0502030303020204" pitchFamily="34" charset="0"/>
                <a:sym typeface="Myriad Pro"/>
              </a:rPr>
              <a:t> — direct cost of trip</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u</a:t>
            </a:r>
            <a:r>
              <a:rPr lang="en-GB" sz="3200" dirty="0">
                <a:solidFill>
                  <a:schemeClr val="tx1"/>
                </a:solidFill>
                <a:sym typeface="Myriad Pro"/>
              </a:rPr>
              <a:t> — utility</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r</a:t>
            </a:r>
            <a:r>
              <a:rPr lang="en-GB" sz="3200" dirty="0">
                <a:solidFill>
                  <a:schemeClr val="tx1"/>
                </a:solidFill>
                <a:sym typeface="Myriad Pro"/>
              </a:rPr>
              <a:t> — visits to recreational site</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x</a:t>
            </a:r>
            <a:r>
              <a:rPr lang="en-GB" sz="3200" dirty="0">
                <a:solidFill>
                  <a:schemeClr val="tx1"/>
                </a:solidFill>
                <a:sym typeface="Myriad Pro"/>
              </a:rPr>
              <a:t> — composite commodity</a:t>
            </a:r>
          </a:p>
          <a:p>
            <a:pPr algn="l">
              <a:lnSpc>
                <a:spcPct val="80000"/>
              </a:lnSpc>
              <a:spcBef>
                <a:spcPts val="1600"/>
              </a:spcBef>
              <a:defRPr sz="3600">
                <a:latin typeface="+mn-lt"/>
                <a:ea typeface="+mn-ea"/>
                <a:cs typeface="+mn-cs"/>
                <a:sym typeface="Myriad Pro"/>
              </a:defRPr>
            </a:pPr>
            <a:endParaRPr lang="en-GB" sz="3200" i="1" dirty="0">
              <a:solidFill>
                <a:schemeClr val="tx1"/>
              </a:solidFill>
              <a:latin typeface="Candara" panose="020E0502030303020204" pitchFamily="34" charset="0"/>
              <a:sym typeface="Myriad Pro"/>
            </a:endParaRPr>
          </a:p>
          <a:p>
            <a:pPr algn="l">
              <a:lnSpc>
                <a:spcPct val="80000"/>
              </a:lnSpc>
              <a:spcBef>
                <a:spcPts val="1600"/>
              </a:spcBef>
              <a:defRPr sz="6000">
                <a:latin typeface="+mn-lt"/>
                <a:ea typeface="+mn-ea"/>
                <a:cs typeface="+mn-cs"/>
                <a:sym typeface="Myriad Pro"/>
              </a:defRPr>
            </a:pPr>
            <a:endParaRPr lang="en-GB" sz="2800" dirty="0">
              <a:solidFill>
                <a:schemeClr val="tx1"/>
              </a:solidFill>
              <a:latin typeface="Candara" panose="020E0502030303020204" pitchFamily="34" charset="0"/>
            </a:endParaRPr>
          </a:p>
          <a:p>
            <a:pPr algn="l">
              <a:lnSpc>
                <a:spcPct val="80000"/>
              </a:lnSpc>
              <a:spcBef>
                <a:spcPts val="1600"/>
              </a:spcBef>
              <a:defRPr sz="6000">
                <a:latin typeface="+mn-lt"/>
                <a:ea typeface="+mn-ea"/>
                <a:cs typeface="+mn-cs"/>
                <a:sym typeface="Myriad Pro"/>
              </a:defRPr>
            </a:pPr>
            <a:r>
              <a:rPr dirty="0">
                <a:solidFill>
                  <a:schemeClr val="tx1"/>
                </a:solidFill>
              </a:rPr>
              <a:t/>
            </a:r>
            <a:br>
              <a:rPr dirty="0">
                <a:solidFill>
                  <a:schemeClr val="tx1"/>
                </a:solidFill>
              </a:rPr>
            </a:br>
            <a:r>
              <a:rPr i="1" dirty="0">
                <a:solidFill>
                  <a:schemeClr val="tx1"/>
                </a:solidFill>
              </a:rPr>
              <a:t/>
            </a:r>
            <a:br>
              <a:rPr i="1" dirty="0">
                <a:solidFill>
                  <a:schemeClr val="tx1"/>
                </a:solidFill>
              </a:rPr>
            </a:br>
            <a:endParaRPr i="1" baseline="-5999" dirty="0">
              <a:solidFill>
                <a:schemeClr val="tx1"/>
              </a:solidFill>
            </a:endParaRPr>
          </a:p>
        </p:txBody>
      </p:sp>
      <mc:AlternateContent xmlns:mc="http://schemas.openxmlformats.org/markup-compatibility/2006" xmlns:a14="http://schemas.microsoft.com/office/drawing/2010/main">
        <mc:Choice Requires="a14">
          <p:sp>
            <p:nvSpPr>
              <p:cNvPr id="2" name="TextBox 1"/>
              <p:cNvSpPr txBox="1"/>
              <p:nvPr/>
            </p:nvSpPr>
            <p:spPr>
              <a:xfrm>
                <a:off x="950235" y="1552666"/>
                <a:ext cx="3709926" cy="878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limLow>
                            <m:limLowPr>
                              <m:ctrlPr>
                                <a:rPr lang="en-GB" i="1" smtClean="0">
                                  <a:solidFill>
                                    <a:schemeClr val="tx1"/>
                                  </a:solidFill>
                                  <a:latin typeface="Cambria Math" panose="02040503050406030204" pitchFamily="18" charset="0"/>
                                </a:rPr>
                              </m:ctrlPr>
                            </m:limLowPr>
                            <m:e>
                              <m:r>
                                <m:rPr>
                                  <m:sty m:val="p"/>
                                </m:rPr>
                                <a:rPr lang="en-GB" i="0" smtClean="0">
                                  <a:solidFill>
                                    <a:schemeClr val="tx1"/>
                                  </a:solidFill>
                                  <a:latin typeface="Cambria Math" panose="02040503050406030204" pitchFamily="18" charset="0"/>
                                </a:rPr>
                                <m:t>max</m:t>
                              </m:r>
                            </m:e>
                            <m:lim>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lim>
                          </m:limLow>
                        </m:fName>
                        <m:e>
                          <m:r>
                            <a:rPr lang="en-GB" b="0" i="1" smtClean="0">
                              <a:solidFill>
                                <a:schemeClr val="tx1"/>
                              </a:solidFill>
                              <a:latin typeface="Cambria Math" panose="02040503050406030204" pitchFamily="18" charset="0"/>
                            </a:rPr>
                            <m:t>𝑢</m:t>
                          </m:r>
                        </m:e>
                      </m:func>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950235" y="1552666"/>
                <a:ext cx="3709926" cy="878446"/>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493437" y="2676723"/>
                <a:ext cx="31252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5493437" y="2676723"/>
                <a:ext cx="3125215" cy="615553"/>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016366" y="3291981"/>
                <a:ext cx="295414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4016366" y="3291981"/>
                <a:ext cx="2954142" cy="615553"/>
              </a:xfrm>
              <a:prstGeom prst="rect">
                <a:avLst/>
              </a:prstGeom>
              <a:blipFill rotWithShape="0">
                <a:blip r:embed="rId5"/>
                <a:stretch>
                  <a:fillRect/>
                </a:stretch>
              </a:blipFill>
            </p:spPr>
            <p:txBody>
              <a:bodyPr/>
              <a:lstStyle/>
              <a:p>
                <a:r>
                  <a:rPr lang="en-GB">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ravel cost: theory"/>
          <p:cNvSpPr txBox="1">
            <a:spLocks noGrp="1"/>
          </p:cNvSpPr>
          <p:nvPr>
            <p:ph type="title"/>
          </p:nvPr>
        </p:nvSpPr>
        <p:spPr>
          <a:xfrm>
            <a:off x="587940" y="0"/>
            <a:ext cx="11216640" cy="1885245"/>
          </a:xfrm>
          <a:prstGeom prst="rect">
            <a:avLst/>
          </a:prstGeom>
        </p:spPr>
        <p:txBody>
          <a:bodyPr/>
          <a:lstStyle/>
          <a:p>
            <a:r>
              <a:rPr dirty="0"/>
              <a:t>Travel cost: theory</a:t>
            </a:r>
          </a:p>
        </p:txBody>
      </p:sp>
      <p:sp>
        <p:nvSpPr>
          <p:cNvPr id="447" name="u — utility…"/>
          <p:cNvSpPr txBox="1"/>
          <p:nvPr/>
        </p:nvSpPr>
        <p:spPr>
          <a:xfrm>
            <a:off x="812799" y="1625600"/>
            <a:ext cx="10025090" cy="734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lnSpcReduction="10000"/>
          </a:bodyPr>
          <a:lstStyle/>
          <a:p>
            <a:pPr lvl="2" indent="0" algn="l">
              <a:lnSpc>
                <a:spcPct val="80000"/>
              </a:lnSpc>
              <a:spcBef>
                <a:spcPts val="1600"/>
              </a:spcBef>
              <a:defRPr sz="3600" i="1">
                <a:solidFill>
                  <a:srgbClr val="FFFB00"/>
                </a:solidFill>
                <a:latin typeface="+mn-lt"/>
                <a:ea typeface="+mn-ea"/>
                <a:cs typeface="+mn-cs"/>
                <a:sym typeface="Myriad Pro"/>
              </a:defRPr>
            </a:pPr>
            <a:r>
              <a:rPr sz="3200" dirty="0">
                <a:solidFill>
                  <a:schemeClr val="tx1"/>
                </a:solidFill>
                <a:latin typeface="Candara" panose="020E0502030303020204" pitchFamily="34" charset="0"/>
              </a:rPr>
              <a:t>p </a:t>
            </a:r>
            <a:r>
              <a:rPr sz="3200" i="0" dirty="0">
                <a:solidFill>
                  <a:schemeClr val="tx1"/>
                </a:solidFill>
                <a:latin typeface="Candara" panose="020E0502030303020204" pitchFamily="34" charset="0"/>
              </a:rPr>
              <a:t>— total cost </a:t>
            </a:r>
            <a:r>
              <a:rPr lang="en-GB" sz="3200" i="0" dirty="0">
                <a:solidFill>
                  <a:schemeClr val="tx1"/>
                </a:solidFill>
                <a:latin typeface="Candara" panose="020E0502030303020204" pitchFamily="34" charset="0"/>
              </a:rPr>
              <a:t>per</a:t>
            </a:r>
            <a:r>
              <a:rPr sz="3200" i="0" dirty="0">
                <a:solidFill>
                  <a:schemeClr val="tx1"/>
                </a:solidFill>
                <a:latin typeface="Candara" panose="020E0502030303020204" pitchFamily="34" charset="0"/>
              </a:rPr>
              <a:t> trip</a:t>
            </a:r>
            <a:br>
              <a:rPr sz="3200" i="0" dirty="0">
                <a:solidFill>
                  <a:schemeClr val="tx1"/>
                </a:solidFill>
                <a:latin typeface="Candara" panose="020E0502030303020204" pitchFamily="34" charset="0"/>
              </a:rPr>
            </a:br>
            <a:r>
              <a:rPr sz="3200" i="0" dirty="0">
                <a:solidFill>
                  <a:schemeClr val="tx1"/>
                </a:solidFill>
                <a:latin typeface="Candara" panose="020E0502030303020204" pitchFamily="34" charset="0"/>
              </a:rPr>
              <a:t>	   (including opportunity </a:t>
            </a:r>
            <a:br>
              <a:rPr sz="3200" i="0" dirty="0">
                <a:solidFill>
                  <a:schemeClr val="tx1"/>
                </a:solidFill>
                <a:latin typeface="Candara" panose="020E0502030303020204" pitchFamily="34" charset="0"/>
              </a:rPr>
            </a:br>
            <a:r>
              <a:rPr sz="3200" i="0" dirty="0">
                <a:solidFill>
                  <a:schemeClr val="tx1"/>
                </a:solidFill>
                <a:latin typeface="Candara" panose="020E0502030303020204" pitchFamily="34" charset="0"/>
              </a:rPr>
              <a:t>	   cost of time)</a:t>
            </a:r>
            <a:endParaRPr lang="en-GB" sz="3200" i="0" dirty="0">
              <a:solidFill>
                <a:schemeClr val="tx1"/>
              </a:solidFill>
              <a:latin typeface="Candara" panose="020E0502030303020204" pitchFamily="34" charset="0"/>
            </a:endParaRPr>
          </a:p>
          <a:p>
            <a:pPr lvl="2" indent="0" algn="l">
              <a:lnSpc>
                <a:spcPct val="80000"/>
              </a:lnSpc>
              <a:spcBef>
                <a:spcPts val="1600"/>
              </a:spcBef>
              <a:defRPr sz="3600" i="1">
                <a:solidFill>
                  <a:srgbClr val="FFFB00"/>
                </a:solidFill>
                <a:latin typeface="+mn-lt"/>
                <a:ea typeface="+mn-ea"/>
                <a:cs typeface="+mn-cs"/>
                <a:sym typeface="Myriad Pro"/>
              </a:defRPr>
            </a:pPr>
            <a:endParaRPr lang="en-GB" dirty="0">
              <a:solidFill>
                <a:schemeClr val="tx1"/>
              </a:solidFill>
              <a:latin typeface="Candara" panose="020E0502030303020204" pitchFamily="34" charset="0"/>
            </a:endParaRP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u</a:t>
            </a:r>
            <a:r>
              <a:rPr lang="en-GB" sz="2400" dirty="0">
                <a:solidFill>
                  <a:schemeClr val="tx1"/>
                </a:solidFill>
                <a:latin typeface="Candara" panose="020E0502030303020204" pitchFamily="34" charset="0"/>
                <a:sym typeface="Myriad Pro"/>
              </a:rPr>
              <a:t> — utility</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r</a:t>
            </a:r>
            <a:r>
              <a:rPr lang="en-GB" sz="2400" dirty="0">
                <a:solidFill>
                  <a:schemeClr val="tx1"/>
                </a:solidFill>
                <a:latin typeface="Candara" panose="020E0502030303020204" pitchFamily="34" charset="0"/>
                <a:sym typeface="Myriad Pro"/>
              </a:rPr>
              <a:t> — visits to recreational site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x</a:t>
            </a:r>
            <a:r>
              <a:rPr lang="en-GB" sz="2400" dirty="0">
                <a:solidFill>
                  <a:schemeClr val="tx1"/>
                </a:solidFill>
                <a:latin typeface="Candara" panose="020E0502030303020204" pitchFamily="34" charset="0"/>
                <a:sym typeface="Myriad Pro"/>
              </a:rPr>
              <a:t> — composite commodity</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w</a:t>
            </a:r>
            <a:r>
              <a:rPr lang="en-GB" sz="2400" dirty="0">
                <a:solidFill>
                  <a:schemeClr val="tx1"/>
                </a:solidFill>
                <a:latin typeface="Candara" panose="020E0502030303020204" pitchFamily="34" charset="0"/>
                <a:sym typeface="Myriad Pro"/>
              </a:rPr>
              <a:t> — wage rate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t</a:t>
            </a:r>
            <a:r>
              <a:rPr lang="en-GB" sz="2400" dirty="0">
                <a:solidFill>
                  <a:schemeClr val="tx1"/>
                </a:solidFill>
                <a:latin typeface="Candara" panose="020E0502030303020204" pitchFamily="34" charset="0"/>
                <a:sym typeface="Myriad Pro"/>
              </a:rPr>
              <a:t>, </a:t>
            </a:r>
            <a:r>
              <a:rPr lang="en-GB" sz="2400" i="1" dirty="0" err="1">
                <a:solidFill>
                  <a:schemeClr val="tx1"/>
                </a:solidFill>
                <a:latin typeface="Candara" panose="020E0502030303020204" pitchFamily="34" charset="0"/>
                <a:sym typeface="Myriad Pro"/>
              </a:rPr>
              <a:t>t</a:t>
            </a:r>
            <a:r>
              <a:rPr lang="en-GB" sz="2400" i="1" baseline="-5999" dirty="0" err="1">
                <a:solidFill>
                  <a:schemeClr val="tx1"/>
                </a:solidFill>
                <a:latin typeface="Candara" panose="020E0502030303020204" pitchFamily="34" charset="0"/>
                <a:sym typeface="Myriad Pro"/>
              </a:rPr>
              <a:t>r</a:t>
            </a:r>
            <a:r>
              <a:rPr lang="en-GB" sz="2400" dirty="0">
                <a:solidFill>
                  <a:schemeClr val="tx1"/>
                </a:solidFill>
                <a:latin typeface="Candara" panose="020E0502030303020204" pitchFamily="34" charset="0"/>
                <a:sym typeface="Myriad Pro"/>
              </a:rPr>
              <a:t>, </a:t>
            </a:r>
            <a:r>
              <a:rPr lang="en-GB" sz="2400" i="1" dirty="0" err="1">
                <a:solidFill>
                  <a:schemeClr val="tx1"/>
                </a:solidFill>
                <a:latin typeface="Candara" panose="020E0502030303020204" pitchFamily="34" charset="0"/>
                <a:sym typeface="Myriad Pro"/>
              </a:rPr>
              <a:t>t</a:t>
            </a:r>
            <a:r>
              <a:rPr lang="en-GB" sz="2400" i="1" baseline="-5999" dirty="0" err="1">
                <a:solidFill>
                  <a:schemeClr val="tx1"/>
                </a:solidFill>
                <a:latin typeface="Candara" panose="020E0502030303020204" pitchFamily="34" charset="0"/>
                <a:sym typeface="Myriad Pro"/>
              </a:rPr>
              <a:t>w</a:t>
            </a:r>
            <a:r>
              <a:rPr lang="en-GB" sz="2400" dirty="0">
                <a:solidFill>
                  <a:schemeClr val="tx1"/>
                </a:solidFill>
                <a:latin typeface="Candara" panose="020E0502030303020204" pitchFamily="34" charset="0"/>
                <a:sym typeface="Myriad Pro"/>
              </a:rPr>
              <a:t> — time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c</a:t>
            </a:r>
            <a:r>
              <a:rPr lang="en-GB" sz="2400" dirty="0">
                <a:solidFill>
                  <a:schemeClr val="tx1"/>
                </a:solidFill>
                <a:latin typeface="Candara" panose="020E0502030303020204" pitchFamily="34" charset="0"/>
                <a:sym typeface="Myriad Pro"/>
              </a:rPr>
              <a:t> — direct cost of trip</a:t>
            </a: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r>
              <a:rPr lang="en-GB" sz="3200" dirty="0">
                <a:solidFill>
                  <a:schemeClr val="tx1"/>
                </a:solidFill>
                <a:latin typeface="Candara" panose="020E0502030303020204" pitchFamily="34" charset="0"/>
                <a:sym typeface="Myriad Pro"/>
              </a:rPr>
              <a:t>In other words, recreation is a standard consumer good.</a:t>
            </a:r>
          </a:p>
          <a:p>
            <a:pPr lvl="2" indent="0" algn="l">
              <a:lnSpc>
                <a:spcPct val="80000"/>
              </a:lnSpc>
              <a:spcBef>
                <a:spcPts val="1600"/>
              </a:spcBef>
              <a:defRPr sz="3600" i="1">
                <a:solidFill>
                  <a:srgbClr val="FFFB00"/>
                </a:solidFill>
                <a:latin typeface="+mn-lt"/>
                <a:ea typeface="+mn-ea"/>
                <a:cs typeface="+mn-cs"/>
                <a:sym typeface="Myriad Pro"/>
              </a:defRPr>
            </a:pPr>
            <a:endParaRPr i="0" dirty="0">
              <a:solidFill>
                <a:schemeClr val="tx1"/>
              </a:solidFill>
              <a:latin typeface="Candara" panose="020E0502030303020204"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6452845" y="83591"/>
                <a:ext cx="31252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6452845" y="83591"/>
                <a:ext cx="3125215" cy="615553"/>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502400" y="754807"/>
                <a:ext cx="295414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a:off x="6502400" y="754807"/>
                <a:ext cx="2954142" cy="615553"/>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502400" y="1538413"/>
                <a:ext cx="278512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𝑝</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𝑤</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xmlns="">
          <p:sp>
            <p:nvSpPr>
              <p:cNvPr id="10" name="TextBox 9"/>
              <p:cNvSpPr txBox="1">
                <a:spLocks noRot="1" noChangeAspect="1" noMove="1" noResize="1" noEditPoints="1" noAdjustHandles="1" noChangeArrowheads="1" noChangeShapeType="1" noTextEdit="1"/>
              </p:cNvSpPr>
              <p:nvPr/>
            </p:nvSpPr>
            <p:spPr>
              <a:xfrm>
                <a:off x="6502400" y="1538413"/>
                <a:ext cx="2785121" cy="615553"/>
              </a:xfrm>
              <a:prstGeom prst="rect">
                <a:avLst/>
              </a:prstGeom>
              <a:blipFill rotWithShape="0">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452845" y="2395724"/>
                <a:ext cx="351237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𝑤𝑟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𝑟</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6452845" y="2395724"/>
                <a:ext cx="3512372" cy="615553"/>
              </a:xfrm>
              <a:prstGeom prst="rect">
                <a:avLst/>
              </a:prstGeom>
              <a:blipFill rotWithShape="0">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452845" y="3084482"/>
                <a:ext cx="484568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𝑤𝑟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𝑟</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6452845" y="3084482"/>
                <a:ext cx="4845685" cy="615553"/>
              </a:xfrm>
              <a:prstGeom prst="rect">
                <a:avLst/>
              </a:prstGeom>
              <a:blipFill rotWithShape="0">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502400" y="3817004"/>
                <a:ext cx="284295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𝑤𝑡</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6502400" y="3817004"/>
                <a:ext cx="2842958" cy="615553"/>
              </a:xfrm>
              <a:prstGeom prst="rect">
                <a:avLst/>
              </a:prstGeom>
              <a:blipFill rotWithShape="0">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452845" y="4533980"/>
                <a:ext cx="3597716" cy="802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limLow>
                            <m:limLowPr>
                              <m:ctrlPr>
                                <a:rPr lang="en-GB" i="1" smtClean="0">
                                  <a:solidFill>
                                    <a:schemeClr val="tx1"/>
                                  </a:solidFill>
                                  <a:latin typeface="Cambria Math" panose="02040503050406030204" pitchFamily="18" charset="0"/>
                                </a:rPr>
                              </m:ctrlPr>
                            </m:limLowPr>
                            <m:e>
                              <m:r>
                                <m:rPr>
                                  <m:sty m:val="p"/>
                                </m:rPr>
                                <a:rPr lang="en-GB" i="0" smtClean="0">
                                  <a:solidFill>
                                    <a:schemeClr val="tx1"/>
                                  </a:solidFill>
                                  <a:latin typeface="Cambria Math" panose="02040503050406030204" pitchFamily="18" charset="0"/>
                                </a:rPr>
                                <m:t>max</m:t>
                              </m:r>
                            </m:e>
                            <m:lim>
                              <m:r>
                                <a:rPr lang="en-GB" b="0" i="1" smtClean="0">
                                  <a:solidFill>
                                    <a:schemeClr val="tx1"/>
                                  </a:solidFill>
                                  <a:latin typeface="Cambria Math" panose="02040503050406030204" pitchFamily="18" charset="0"/>
                                </a:rPr>
                                <m:t>𝑟</m:t>
                              </m:r>
                            </m:lim>
                          </m:limLow>
                        </m:fName>
                        <m:e>
                          <m:r>
                            <a:rPr lang="en-GB" b="0" i="1" smtClean="0">
                              <a:solidFill>
                                <a:schemeClr val="tx1"/>
                              </a:solidFill>
                              <a:latin typeface="Cambria Math" panose="02040503050406030204" pitchFamily="18" charset="0"/>
                            </a:rPr>
                            <m:t>𝑢</m:t>
                          </m:r>
                        </m:e>
                      </m:func>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oMath>
                  </m:oMathPara>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6452845" y="4533980"/>
                <a:ext cx="3597716" cy="802014"/>
              </a:xfrm>
              <a:prstGeom prst="rect">
                <a:avLst/>
              </a:prstGeom>
              <a:blipFill rotWithShape="0">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502400" y="5418483"/>
                <a:ext cx="641578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ℒ</m:t>
                      </m:r>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𝜆</m:t>
                      </m:r>
                      <m:r>
                        <a:rPr lang="en-GB" b="0" i="1" smtClean="0">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rPr>
                        <m:t>𝑤𝑡</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7" name="TextBox 16"/>
              <p:cNvSpPr txBox="1">
                <a:spLocks noRot="1" noChangeAspect="1" noMove="1" noResize="1" noEditPoints="1" noAdjustHandles="1" noChangeArrowheads="1" noChangeShapeType="1" noTextEdit="1"/>
              </p:cNvSpPr>
              <p:nvPr/>
            </p:nvSpPr>
            <p:spPr>
              <a:xfrm>
                <a:off x="6502400" y="5418483"/>
                <a:ext cx="6415789" cy="615553"/>
              </a:xfrm>
              <a:prstGeom prst="rect">
                <a:avLst/>
              </a:prstGeom>
              <a:blipFill rotWithShape="0">
                <a:blip r:embed="rId10"/>
                <a:stretch>
                  <a:fillRect l="-6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502400" y="6329604"/>
                <a:ext cx="1961755"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𝑢</m:t>
                          </m:r>
                        </m:num>
                        <m:den>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𝑟</m:t>
                          </m:r>
                        </m:den>
                      </m:f>
                      <m:r>
                        <a:rPr lang="en-GB"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𝜆</m:t>
                      </m:r>
                      <m:r>
                        <a:rPr lang="en-GB" b="0" i="1" smtClean="0">
                          <a:solidFill>
                            <a:schemeClr val="tx1"/>
                          </a:solidFill>
                          <a:latin typeface="Cambria Math" panose="02040503050406030204" pitchFamily="18" charset="0"/>
                          <a:ea typeface="Cambria Math" panose="02040503050406030204" pitchFamily="18" charset="0"/>
                        </a:rPr>
                        <m:t>𝑝</m:t>
                      </m:r>
                    </m:oMath>
                  </m:oMathPara>
                </a14:m>
                <a:endParaRPr lang="en-GB" dirty="0"/>
              </a:p>
            </p:txBody>
          </p:sp>
        </mc:Choice>
        <mc:Fallback xmlns="">
          <p:sp>
            <p:nvSpPr>
              <p:cNvPr id="18" name="TextBox 17"/>
              <p:cNvSpPr txBox="1">
                <a:spLocks noRot="1" noChangeAspect="1" noMove="1" noResize="1" noEditPoints="1" noAdjustHandles="1" noChangeArrowheads="1" noChangeShapeType="1" noTextEdit="1"/>
              </p:cNvSpPr>
              <p:nvPr/>
            </p:nvSpPr>
            <p:spPr>
              <a:xfrm>
                <a:off x="6502400" y="6329604"/>
                <a:ext cx="1961755" cy="1170513"/>
              </a:xfrm>
              <a:prstGeom prst="rect">
                <a:avLst/>
              </a:prstGeom>
              <a:blipFill rotWithShape="0">
                <a:blip r:embed="rId11"/>
                <a:stretch>
                  <a:fillRect/>
                </a:stretch>
              </a:blipFill>
            </p:spPr>
            <p:txBody>
              <a:bodyPr/>
              <a:lstStyle/>
              <a:p>
                <a:r>
                  <a:rPr lang="en-GB">
                    <a:noFill/>
                  </a:rPr>
                  <a:t> </a:t>
                </a:r>
              </a:p>
            </p:txBody>
          </p:sp>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Group"/>
          <p:cNvGrpSpPr/>
          <p:nvPr/>
        </p:nvGrpSpPr>
        <p:grpSpPr>
          <a:xfrm>
            <a:off x="3263900" y="3644264"/>
            <a:ext cx="2171327" cy="2065594"/>
            <a:chOff x="0" y="0"/>
            <a:chExt cx="2171326" cy="2065593"/>
          </a:xfrm>
        </p:grpSpPr>
        <p:sp>
          <p:nvSpPr>
            <p:cNvPr id="455" name="Shape"/>
            <p:cNvSpPr/>
            <p:nvPr/>
          </p:nvSpPr>
          <p:spPr>
            <a:xfrm>
              <a:off x="0" y="0"/>
              <a:ext cx="2171327" cy="2065594"/>
            </a:xfrm>
            <a:custGeom>
              <a:avLst/>
              <a:gdLst/>
              <a:ahLst/>
              <a:cxnLst>
                <a:cxn ang="0">
                  <a:pos x="wd2" y="hd2"/>
                </a:cxn>
                <a:cxn ang="5400000">
                  <a:pos x="wd2" y="hd2"/>
                </a:cxn>
                <a:cxn ang="10800000">
                  <a:pos x="wd2" y="hd2"/>
                </a:cxn>
                <a:cxn ang="16200000">
                  <a:pos x="wd2" y="hd2"/>
                </a:cxn>
              </a:cxnLst>
              <a:rect l="0" t="0" r="r" b="b"/>
              <a:pathLst>
                <a:path w="21548" h="21568" extrusionOk="0">
                  <a:moveTo>
                    <a:pt x="60" y="0"/>
                  </a:moveTo>
                  <a:cubicBezTo>
                    <a:pt x="60" y="0"/>
                    <a:pt x="6046" y="9507"/>
                    <a:pt x="21548" y="21559"/>
                  </a:cubicBezTo>
                  <a:cubicBezTo>
                    <a:pt x="21600" y="21600"/>
                    <a:pt x="0" y="21489"/>
                    <a:pt x="0" y="21489"/>
                  </a:cubicBezTo>
                  <a:lnTo>
                    <a:pt x="60" y="0"/>
                  </a:lnTo>
                  <a:close/>
                </a:path>
              </a:pathLst>
            </a:custGeom>
            <a:solidFill>
              <a:srgbClr val="929292"/>
            </a:solidFill>
            <a:ln w="25400" cap="flat">
              <a:solidFill>
                <a:srgbClr val="FFFFFF"/>
              </a:solidFill>
              <a:prstDash val="solid"/>
              <a:miter lim="400000"/>
            </a:ln>
            <a:effectLst/>
          </p:spPr>
          <p:txBody>
            <a:bodyPr wrap="square" lIns="50800" tIns="50800" rIns="50800" bIns="50800" numCol="1" anchor="ctr">
              <a:noAutofit/>
            </a:bodyPr>
            <a:lstStyle/>
            <a:p>
              <a:pPr>
                <a:defRPr>
                  <a:solidFill>
                    <a:srgbClr val="F5EC00"/>
                  </a:solidFill>
                </a:defRPr>
              </a:pPr>
              <a:endParaRPr/>
            </a:p>
          </p:txBody>
        </p:sp>
        <p:sp>
          <p:nvSpPr>
            <p:cNvPr id="456" name="CS"/>
            <p:cNvSpPr txBox="1"/>
            <p:nvPr/>
          </p:nvSpPr>
          <p:spPr>
            <a:xfrm>
              <a:off x="274603" y="1283335"/>
              <a:ext cx="690881"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t>CS</a:t>
              </a:r>
            </a:p>
          </p:txBody>
        </p:sp>
      </p:grpSp>
      <p:sp>
        <p:nvSpPr>
          <p:cNvPr id="458" name="Line"/>
          <p:cNvSpPr/>
          <p:nvPr/>
        </p:nvSpPr>
        <p:spPr>
          <a:xfrm flipH="1">
            <a:off x="3252966" y="21971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59" name="Line"/>
          <p:cNvSpPr/>
          <p:nvPr/>
        </p:nvSpPr>
        <p:spPr>
          <a:xfrm flipH="1">
            <a:off x="3251104" y="76517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0" name="£"/>
          <p:cNvSpPr txBox="1"/>
          <p:nvPr/>
        </p:nvSpPr>
        <p:spPr>
          <a:xfrm>
            <a:off x="2670748" y="1381760"/>
            <a:ext cx="1155701" cy="71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4800" i="1">
                <a:solidFill>
                  <a:srgbClr val="000000"/>
                </a:solidFill>
                <a:latin typeface="+mn-lt"/>
                <a:ea typeface="+mn-ea"/>
                <a:cs typeface="+mn-cs"/>
                <a:sym typeface="Myriad Pro"/>
              </a:defRPr>
            </a:lvl1pPr>
          </a:lstStyle>
          <a:p>
            <a:r>
              <a:t>£</a:t>
            </a:r>
          </a:p>
        </p:txBody>
      </p:sp>
      <p:sp>
        <p:nvSpPr>
          <p:cNvPr id="461" name="10 trips"/>
          <p:cNvSpPr txBox="1"/>
          <p:nvPr/>
        </p:nvSpPr>
        <p:spPr>
          <a:xfrm>
            <a:off x="4635500" y="7778750"/>
            <a:ext cx="16510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3600" i="1">
                <a:solidFill>
                  <a:srgbClr val="000000"/>
                </a:solidFill>
                <a:latin typeface="+mn-lt"/>
                <a:ea typeface="+mn-ea"/>
                <a:cs typeface="+mn-cs"/>
                <a:sym typeface="Myriad Pro"/>
              </a:defRPr>
            </a:lvl1pPr>
          </a:lstStyle>
          <a:p>
            <a:r>
              <a:t>10 trips</a:t>
            </a:r>
          </a:p>
        </p:txBody>
      </p:sp>
      <p:sp>
        <p:nvSpPr>
          <p:cNvPr id="462" name="Line"/>
          <p:cNvSpPr/>
          <p:nvPr/>
        </p:nvSpPr>
        <p:spPr>
          <a:xfrm rot="10800000">
            <a:off x="3251200" y="3644900"/>
            <a:ext cx="6502400" cy="4013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4918" y="6176"/>
                  <a:pt x="21600" y="21600"/>
                </a:cubicBezTo>
              </a:path>
            </a:pathLst>
          </a:custGeom>
          <a:ln w="38100">
            <a:solidFill>
              <a:srgbClr val="0433FF"/>
            </a:solidFill>
            <a:miter lim="400000"/>
          </a:ln>
        </p:spPr>
        <p:txBody>
          <a:bodyPr lIns="50800" tIns="50800" rIns="50800" bIns="50800" anchor="ctr"/>
          <a:lstStyle/>
          <a:p>
            <a:endParaRPr/>
          </a:p>
        </p:txBody>
      </p:sp>
      <p:sp>
        <p:nvSpPr>
          <p:cNvPr id="463" name="Line"/>
          <p:cNvSpPr/>
          <p:nvPr/>
        </p:nvSpPr>
        <p:spPr>
          <a:xfrm flipV="1">
            <a:off x="5446771" y="5695273"/>
            <a:ext cx="1" cy="203906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4" name="r"/>
          <p:cNvSpPr txBox="1"/>
          <p:nvPr/>
        </p:nvSpPr>
        <p:spPr>
          <a:xfrm>
            <a:off x="11328400" y="7299960"/>
            <a:ext cx="812800" cy="71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4800" i="1">
                <a:solidFill>
                  <a:srgbClr val="000000"/>
                </a:solidFill>
                <a:latin typeface="+mn-lt"/>
                <a:ea typeface="+mn-ea"/>
                <a:cs typeface="+mn-cs"/>
                <a:sym typeface="Myriad Pro"/>
              </a:defRPr>
            </a:lvl1pPr>
          </a:lstStyle>
          <a:p>
            <a:r>
              <a:t>r</a:t>
            </a:r>
          </a:p>
        </p:txBody>
      </p:sp>
      <p:sp>
        <p:nvSpPr>
          <p:cNvPr id="465" name="p = £12/trip"/>
          <p:cNvSpPr txBox="1"/>
          <p:nvPr/>
        </p:nvSpPr>
        <p:spPr>
          <a:xfrm>
            <a:off x="558800" y="5410200"/>
            <a:ext cx="24003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3600" i="1">
                <a:solidFill>
                  <a:srgbClr val="000000"/>
                </a:solidFill>
                <a:latin typeface="+mn-lt"/>
                <a:ea typeface="+mn-ea"/>
                <a:cs typeface="+mn-cs"/>
                <a:sym typeface="Myriad Pro"/>
              </a:defRPr>
            </a:lvl1pPr>
          </a:lstStyle>
          <a:p>
            <a:r>
              <a:t>p = £12/trip</a:t>
            </a:r>
          </a:p>
        </p:txBody>
      </p:sp>
      <p:sp>
        <p:nvSpPr>
          <p:cNvPr id="466" name="(£25/trip)"/>
          <p:cNvSpPr txBox="1"/>
          <p:nvPr/>
        </p:nvSpPr>
        <p:spPr>
          <a:xfrm>
            <a:off x="863600" y="3365500"/>
            <a:ext cx="20955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3600" i="1">
                <a:solidFill>
                  <a:srgbClr val="929292"/>
                </a:solidFill>
                <a:latin typeface="+mn-lt"/>
                <a:ea typeface="+mn-ea"/>
                <a:cs typeface="+mn-cs"/>
                <a:sym typeface="Myriad Pro"/>
              </a:defRPr>
            </a:lvl1pPr>
          </a:lstStyle>
          <a:p>
            <a:r>
              <a:t>(£25/trip)</a:t>
            </a:r>
          </a:p>
        </p:txBody>
      </p:sp>
      <p:sp>
        <p:nvSpPr>
          <p:cNvPr id="467" name="(0 trips)"/>
          <p:cNvSpPr txBox="1"/>
          <p:nvPr/>
        </p:nvSpPr>
        <p:spPr>
          <a:xfrm>
            <a:off x="2425700" y="7785100"/>
            <a:ext cx="16510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3600" i="1">
                <a:solidFill>
                  <a:srgbClr val="929292"/>
                </a:solidFill>
                <a:latin typeface="+mn-lt"/>
                <a:ea typeface="+mn-ea"/>
                <a:cs typeface="+mn-cs"/>
                <a:sym typeface="Myriad Pro"/>
              </a:defRPr>
            </a:lvl1pPr>
          </a:lstStyle>
          <a:p>
            <a:r>
              <a:t>(0 trips)</a:t>
            </a:r>
          </a:p>
        </p:txBody>
      </p:sp>
      <p:sp>
        <p:nvSpPr>
          <p:cNvPr id="468" name="Line"/>
          <p:cNvSpPr/>
          <p:nvPr/>
        </p:nvSpPr>
        <p:spPr>
          <a:xfrm>
            <a:off x="3248485" y="5706754"/>
            <a:ext cx="7813934" cy="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9" name="Circle"/>
          <p:cNvSpPr/>
          <p:nvPr/>
        </p:nvSpPr>
        <p:spPr>
          <a:xfrm>
            <a:off x="5308600" y="55372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470" name="WTP"/>
          <p:cNvSpPr txBox="1"/>
          <p:nvPr/>
        </p:nvSpPr>
        <p:spPr>
          <a:xfrm>
            <a:off x="7518400" y="6337300"/>
            <a:ext cx="24003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3600" i="1">
                <a:solidFill>
                  <a:srgbClr val="0433FF"/>
                </a:solidFill>
                <a:latin typeface="+mn-lt"/>
                <a:ea typeface="+mn-ea"/>
                <a:cs typeface="+mn-cs"/>
                <a:sym typeface="Myriad Pro"/>
              </a:defRPr>
            </a:lvl1pPr>
          </a:lstStyle>
          <a:p>
            <a:r>
              <a:t>WTP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Zonal travel cost model: setup"/>
          <p:cNvSpPr txBox="1">
            <a:spLocks noGrp="1"/>
          </p:cNvSpPr>
          <p:nvPr>
            <p:ph type="title"/>
          </p:nvPr>
        </p:nvSpPr>
        <p:spPr>
          <a:prstGeom prst="rect">
            <a:avLst/>
          </a:prstGeom>
        </p:spPr>
        <p:txBody>
          <a:bodyPr/>
          <a:lstStyle/>
          <a:p>
            <a:r>
              <a:t>Zonal travel cost model: setup</a:t>
            </a:r>
          </a:p>
        </p:txBody>
      </p:sp>
      <p:sp>
        <p:nvSpPr>
          <p:cNvPr id="475" name="Circle"/>
          <p:cNvSpPr/>
          <p:nvPr/>
        </p:nvSpPr>
        <p:spPr>
          <a:xfrm>
            <a:off x="5880100" y="4686300"/>
            <a:ext cx="1270000" cy="1270000"/>
          </a:xfrm>
          <a:prstGeom prst="ellipse">
            <a:avLst/>
          </a:prstGeom>
          <a:solidFill>
            <a:srgbClr val="00F9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476" name="Zones:"/>
          <p:cNvSpPr txBox="1"/>
          <p:nvPr/>
        </p:nvSpPr>
        <p:spPr>
          <a:xfrm>
            <a:off x="1299746" y="5016500"/>
            <a:ext cx="1510793"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latin typeface="+mn-lt"/>
                <a:ea typeface="+mn-ea"/>
                <a:cs typeface="+mn-cs"/>
                <a:sym typeface="Myriad Pro"/>
              </a:defRPr>
            </a:lvl1pPr>
          </a:lstStyle>
          <a:p>
            <a:r>
              <a:t>Zones:</a:t>
            </a:r>
          </a:p>
        </p:txBody>
      </p:sp>
      <p:grpSp>
        <p:nvGrpSpPr>
          <p:cNvPr id="479" name="Group"/>
          <p:cNvGrpSpPr/>
          <p:nvPr/>
        </p:nvGrpSpPr>
        <p:grpSpPr>
          <a:xfrm>
            <a:off x="3187700" y="1993900"/>
            <a:ext cx="6718300" cy="6718300"/>
            <a:chOff x="0" y="0"/>
            <a:chExt cx="6718300" cy="6718300"/>
          </a:xfrm>
        </p:grpSpPr>
        <p:sp>
          <p:nvSpPr>
            <p:cNvPr id="477" name="Circle"/>
            <p:cNvSpPr/>
            <p:nvPr/>
          </p:nvSpPr>
          <p:spPr>
            <a:xfrm>
              <a:off x="0" y="0"/>
              <a:ext cx="6718300" cy="6718300"/>
            </a:xfrm>
            <a:prstGeom prst="ellipse">
              <a:avLst/>
            </a:prstGeom>
            <a:no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78" name="3"/>
            <p:cNvSpPr txBox="1"/>
            <p:nvPr/>
          </p:nvSpPr>
          <p:spPr>
            <a:xfrm>
              <a:off x="5997157" y="2968328"/>
              <a:ext cx="362279"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3</a:t>
              </a:r>
            </a:p>
          </p:txBody>
        </p:sp>
      </p:grpSp>
      <p:grpSp>
        <p:nvGrpSpPr>
          <p:cNvPr id="482" name="Group"/>
          <p:cNvGrpSpPr/>
          <p:nvPr/>
        </p:nvGrpSpPr>
        <p:grpSpPr>
          <a:xfrm>
            <a:off x="4089400" y="2895600"/>
            <a:ext cx="4826000" cy="4826000"/>
            <a:chOff x="0" y="0"/>
            <a:chExt cx="4826000" cy="4826000"/>
          </a:xfrm>
        </p:grpSpPr>
        <p:sp>
          <p:nvSpPr>
            <p:cNvPr id="480" name="Circle"/>
            <p:cNvSpPr/>
            <p:nvPr/>
          </p:nvSpPr>
          <p:spPr>
            <a:xfrm>
              <a:off x="0" y="0"/>
              <a:ext cx="4826000" cy="4826000"/>
            </a:xfrm>
            <a:prstGeom prst="ellipse">
              <a:avLst/>
            </a:prstGeom>
            <a:no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81" name="2"/>
            <p:cNvSpPr txBox="1"/>
            <p:nvPr/>
          </p:nvSpPr>
          <p:spPr>
            <a:xfrm>
              <a:off x="4197313" y="2066628"/>
              <a:ext cx="362279" cy="7181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2</a:t>
              </a:r>
            </a:p>
          </p:txBody>
        </p:sp>
      </p:grpSp>
      <p:grpSp>
        <p:nvGrpSpPr>
          <p:cNvPr id="485" name="Group"/>
          <p:cNvGrpSpPr/>
          <p:nvPr/>
        </p:nvGrpSpPr>
        <p:grpSpPr>
          <a:xfrm>
            <a:off x="4991100" y="3797300"/>
            <a:ext cx="3035300" cy="3035300"/>
            <a:chOff x="0" y="0"/>
            <a:chExt cx="3035300" cy="3035300"/>
          </a:xfrm>
          <a:noFill/>
        </p:grpSpPr>
        <p:sp>
          <p:nvSpPr>
            <p:cNvPr id="483" name="Circle"/>
            <p:cNvSpPr/>
            <p:nvPr/>
          </p:nvSpPr>
          <p:spPr>
            <a:xfrm>
              <a:off x="0" y="0"/>
              <a:ext cx="3035300" cy="3035300"/>
            </a:xfrm>
            <a:prstGeom prst="ellipse">
              <a:avLst/>
            </a:prstGeom>
            <a:grp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84" name="1"/>
            <p:cNvSpPr txBox="1"/>
            <p:nvPr/>
          </p:nvSpPr>
          <p:spPr>
            <a:xfrm>
              <a:off x="2393913" y="1164928"/>
              <a:ext cx="362279" cy="718145"/>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1</a:t>
              </a:r>
            </a:p>
          </p:txBody>
        </p:sp>
      </p:grpSp>
      <p:sp>
        <p:nvSpPr>
          <p:cNvPr id="486" name="Site"/>
          <p:cNvSpPr txBox="1"/>
          <p:nvPr/>
        </p:nvSpPr>
        <p:spPr>
          <a:xfrm>
            <a:off x="6022086" y="5054600"/>
            <a:ext cx="979933"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mn-lt"/>
                <a:ea typeface="+mn-ea"/>
                <a:cs typeface="+mn-cs"/>
                <a:sym typeface="Myriad Pro"/>
              </a:defRPr>
            </a:lvl1pPr>
          </a:lstStyle>
          <a:p>
            <a:r>
              <a:rPr dirty="0"/>
              <a:t>Site</a:t>
            </a:r>
          </a:p>
        </p:txBody>
      </p:sp>
      <p:sp>
        <p:nvSpPr>
          <p:cNvPr id="487" name="…"/>
          <p:cNvSpPr txBox="1"/>
          <p:nvPr/>
        </p:nvSpPr>
        <p:spPr>
          <a:xfrm>
            <a:off x="10079073" y="4962228"/>
            <a:ext cx="583493"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atin typeface="+mn-lt"/>
                <a:ea typeface="+mn-ea"/>
                <a:cs typeface="+mn-cs"/>
                <a:sym typeface="Myriad Pro"/>
              </a:defRPr>
            </a:lvl1pPr>
          </a:lstStyle>
          <a:p>
            <a:r>
              <a:rPr dirty="0">
                <a:solidFill>
                  <a:schemeClr val="tx1"/>
                </a:solidFill>
              </a:rP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par>
                          <p:cTn id="7" fill="hold">
                            <p:stCondLst>
                              <p:cond delay="0"/>
                            </p:stCondLst>
                            <p:childTnLst>
                              <p:par>
                                <p:cTn id="8" presetID="9" presetClass="entr" fill="hold" grpId="2" nodeType="afterEffect">
                                  <p:stCondLst>
                                    <p:cond delay="0"/>
                                  </p:stCondLst>
                                  <p:iterate>
                                    <p:tmAbs val="0"/>
                                  </p:iterate>
                                  <p:childTnLst>
                                    <p:set>
                                      <p:cBhvr>
                                        <p:cTn id="9" fill="hold"/>
                                        <p:tgtEl>
                                          <p:spTgt spid="485"/>
                                        </p:tgtEl>
                                        <p:attrNameLst>
                                          <p:attrName>style.visibility</p:attrName>
                                        </p:attrNameLst>
                                      </p:cBhvr>
                                      <p:to>
                                        <p:strVal val="visible"/>
                                      </p:to>
                                    </p:set>
                                    <p:animEffect transition="in" filter="dissolve">
                                      <p:cBhvr>
                                        <p:cTn id="10" dur="500"/>
                                        <p:tgtEl>
                                          <p:spTgt spid="485"/>
                                        </p:tgtEl>
                                      </p:cBhvr>
                                    </p:animEffect>
                                  </p:childTnLst>
                                </p:cTn>
                              </p:par>
                            </p:childTnLst>
                          </p:cTn>
                        </p:par>
                        <p:par>
                          <p:cTn id="11" fill="hold">
                            <p:stCondLst>
                              <p:cond delay="500"/>
                            </p:stCondLst>
                            <p:childTnLst>
                              <p:par>
                                <p:cTn id="12" presetID="9" presetClass="entr" fill="hold" grpId="3" nodeType="afterEffect">
                                  <p:stCondLst>
                                    <p:cond delay="0"/>
                                  </p:stCondLst>
                                  <p:iterate>
                                    <p:tmAbs val="0"/>
                                  </p:iterate>
                                  <p:childTnLst>
                                    <p:set>
                                      <p:cBhvr>
                                        <p:cTn id="13" fill="hold"/>
                                        <p:tgtEl>
                                          <p:spTgt spid="482"/>
                                        </p:tgtEl>
                                        <p:attrNameLst>
                                          <p:attrName>style.visibility</p:attrName>
                                        </p:attrNameLst>
                                      </p:cBhvr>
                                      <p:to>
                                        <p:strVal val="visible"/>
                                      </p:to>
                                    </p:set>
                                    <p:animEffect transition="in" filter="dissolve">
                                      <p:cBhvr>
                                        <p:cTn id="14" dur="500"/>
                                        <p:tgtEl>
                                          <p:spTgt spid="482"/>
                                        </p:tgtEl>
                                      </p:cBhvr>
                                    </p:animEffect>
                                  </p:childTnLst>
                                </p:cTn>
                              </p:par>
                            </p:childTnLst>
                          </p:cTn>
                        </p:par>
                        <p:par>
                          <p:cTn id="15" fill="hold">
                            <p:stCondLst>
                              <p:cond delay="1000"/>
                            </p:stCondLst>
                            <p:childTnLst>
                              <p:par>
                                <p:cTn id="16" presetID="9" presetClass="entr" fill="hold" grpId="4" nodeType="afterEffect">
                                  <p:stCondLst>
                                    <p:cond delay="0"/>
                                  </p:stCondLst>
                                  <p:iterate>
                                    <p:tmAbs val="0"/>
                                  </p:iterate>
                                  <p:childTnLst>
                                    <p:set>
                                      <p:cBhvr>
                                        <p:cTn id="17" fill="hold"/>
                                        <p:tgtEl>
                                          <p:spTgt spid="479"/>
                                        </p:tgtEl>
                                        <p:attrNameLst>
                                          <p:attrName>style.visibility</p:attrName>
                                        </p:attrNameLst>
                                      </p:cBhvr>
                                      <p:to>
                                        <p:strVal val="visible"/>
                                      </p:to>
                                    </p:set>
                                    <p:animEffect transition="in" filter="dissolve">
                                      <p:cBhvr>
                                        <p:cTn id="18" dur="500"/>
                                        <p:tgtEl>
                                          <p:spTgt spid="479"/>
                                        </p:tgtEl>
                                      </p:cBhvr>
                                    </p:animEffect>
                                  </p:childTnLst>
                                </p:cTn>
                              </p:par>
                            </p:childTnLst>
                          </p:cTn>
                        </p:par>
                        <p:par>
                          <p:cTn id="19" fill="hold">
                            <p:stCondLst>
                              <p:cond delay="1500"/>
                            </p:stCondLst>
                            <p:childTnLst>
                              <p:par>
                                <p:cTn id="20" presetID="9" presetClass="entr" fill="hold" grpId="5" nodeType="afterEffect">
                                  <p:stCondLst>
                                    <p:cond delay="0"/>
                                  </p:stCondLst>
                                  <p:iterate>
                                    <p:tmAbs val="0"/>
                                  </p:iterate>
                                  <p:childTnLst>
                                    <p:set>
                                      <p:cBhvr>
                                        <p:cTn id="21" fill="hold"/>
                                        <p:tgtEl>
                                          <p:spTgt spid="487"/>
                                        </p:tgtEl>
                                        <p:attrNameLst>
                                          <p:attrName>style.visibility</p:attrName>
                                        </p:attrNameLst>
                                      </p:cBhvr>
                                      <p:to>
                                        <p:strVal val="visible"/>
                                      </p:to>
                                    </p:set>
                                    <p:animEffect transition="in" filter="dissolve">
                                      <p:cBhvr>
                                        <p:cTn id="22"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1" animBg="1" advAuto="0"/>
      <p:bldP spid="479" grpId="4" advAuto="0"/>
      <p:bldP spid="482" grpId="3" advAuto="0"/>
      <p:bldP spid="485" grpId="2" advAuto="0"/>
      <p:bldP spid="487" grpId="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Zonal travel cost model: data"/>
          <p:cNvSpPr txBox="1">
            <a:spLocks noGrp="1"/>
          </p:cNvSpPr>
          <p:nvPr>
            <p:ph type="title"/>
          </p:nvPr>
        </p:nvSpPr>
        <p:spPr>
          <a:xfrm>
            <a:off x="399405" y="0"/>
            <a:ext cx="11216640" cy="1885245"/>
          </a:xfrm>
          <a:prstGeom prst="rect">
            <a:avLst/>
          </a:prstGeom>
        </p:spPr>
        <p:txBody>
          <a:bodyPr/>
          <a:lstStyle/>
          <a:p>
            <a:r>
              <a:rPr dirty="0"/>
              <a:t>Zonal travel cost model: data</a:t>
            </a:r>
          </a:p>
        </p:txBody>
      </p:sp>
      <p:sp>
        <p:nvSpPr>
          <p:cNvPr id="493" name="Visit rate  ri = vi / ni…"/>
          <p:cNvSpPr txBox="1">
            <a:spLocks noGrp="1"/>
          </p:cNvSpPr>
          <p:nvPr>
            <p:ph type="body" idx="1"/>
          </p:nvPr>
        </p:nvSpPr>
        <p:spPr>
          <a:xfrm>
            <a:off x="399405" y="7450945"/>
            <a:ext cx="11379200" cy="1879600"/>
          </a:xfrm>
          <a:prstGeom prst="rect">
            <a:avLst/>
          </a:prstGeom>
        </p:spPr>
        <p:txBody>
          <a:bodyPr>
            <a:normAutofit/>
          </a:bodyPr>
          <a:lstStyle/>
          <a:p>
            <a:pPr marL="438150" indent="-438150" defTabSz="403097">
              <a:spcBef>
                <a:spcPts val="1100"/>
              </a:spcBef>
              <a:defRPr sz="4140" i="1"/>
            </a:pPr>
            <a:r>
              <a:rPr sz="3600" i="0" dirty="0"/>
              <a:t>Visit rate </a:t>
            </a:r>
            <a:r>
              <a:rPr sz="3600" dirty="0" err="1"/>
              <a:t>r</a:t>
            </a:r>
            <a:r>
              <a:rPr sz="3600" baseline="-5999" dirty="0" err="1"/>
              <a:t>i</a:t>
            </a:r>
            <a:r>
              <a:rPr sz="3600" dirty="0"/>
              <a:t> = v</a:t>
            </a:r>
            <a:r>
              <a:rPr sz="3600" baseline="-5999" dirty="0"/>
              <a:t>i</a:t>
            </a:r>
            <a:r>
              <a:rPr sz="3600" dirty="0"/>
              <a:t> / </a:t>
            </a:r>
            <a:r>
              <a:rPr sz="3600" dirty="0" err="1"/>
              <a:t>n</a:t>
            </a:r>
            <a:r>
              <a:rPr sz="3600" baseline="-5999" dirty="0" err="1"/>
              <a:t>i</a:t>
            </a:r>
            <a:endParaRPr sz="3600" baseline="-5999" dirty="0"/>
          </a:p>
          <a:p>
            <a:pPr marL="438150" indent="-438150" defTabSz="403097">
              <a:spcBef>
                <a:spcPts val="1100"/>
              </a:spcBef>
              <a:defRPr sz="4140"/>
            </a:pPr>
            <a:r>
              <a:rPr lang="en-GB" sz="3600" dirty="0"/>
              <a:t>Linear model,</a:t>
            </a:r>
            <a:r>
              <a:rPr sz="3600" dirty="0"/>
              <a:t> OLS	</a:t>
            </a:r>
            <a:r>
              <a:rPr sz="3600" i="1" dirty="0" err="1"/>
              <a:t>r</a:t>
            </a:r>
            <a:r>
              <a:rPr sz="3600" i="1" baseline="-5999" dirty="0" err="1"/>
              <a:t>i</a:t>
            </a:r>
            <a:r>
              <a:rPr sz="3600" i="1" dirty="0"/>
              <a:t> = </a:t>
            </a:r>
            <a:r>
              <a:rPr sz="3600" dirty="0"/>
              <a:t>10.5</a:t>
            </a:r>
            <a:r>
              <a:rPr sz="3600" i="1" dirty="0"/>
              <a:t> </a:t>
            </a:r>
            <a:r>
              <a:rPr sz="3600" dirty="0"/>
              <a:t>– 0.3</a:t>
            </a:r>
            <a:r>
              <a:rPr sz="3600" i="1" dirty="0"/>
              <a:t>c</a:t>
            </a:r>
            <a:r>
              <a:rPr sz="3600" i="1" baseline="-5999" dirty="0"/>
              <a:t>i</a:t>
            </a:r>
          </a:p>
        </p:txBody>
      </p:sp>
      <p:graphicFrame>
        <p:nvGraphicFramePr>
          <p:cNvPr id="492" name="Table"/>
          <p:cNvGraphicFramePr/>
          <p:nvPr>
            <p:extLst>
              <p:ext uri="{D42A27DB-BD31-4B8C-83A1-F6EECF244321}">
                <p14:modId xmlns:p14="http://schemas.microsoft.com/office/powerpoint/2010/main" val="2426735850"/>
              </p:ext>
            </p:extLst>
          </p:nvPr>
        </p:nvGraphicFramePr>
        <p:xfrm>
          <a:off x="509666" y="1625600"/>
          <a:ext cx="12187001" cy="4950140"/>
        </p:xfrm>
        <a:graphic>
          <a:graphicData uri="http://schemas.openxmlformats.org/drawingml/2006/table">
            <a:tbl>
              <a:tblPr>
                <a:tableStyleId>{8F44A2F1-9E1F-4B54-A3A2-5F16C0AD49E2}</a:tableStyleId>
              </a:tblPr>
              <a:tblGrid>
                <a:gridCol w="1741000">
                  <a:extLst>
                    <a:ext uri="{9D8B030D-6E8A-4147-A177-3AD203B41FA5}">
                      <a16:colId xmlns:a16="http://schemas.microsoft.com/office/drawing/2014/main" xmlns="" val="20000"/>
                    </a:ext>
                  </a:extLst>
                </a:gridCol>
                <a:gridCol w="1741000">
                  <a:extLst>
                    <a:ext uri="{9D8B030D-6E8A-4147-A177-3AD203B41FA5}">
                      <a16:colId xmlns:a16="http://schemas.microsoft.com/office/drawing/2014/main" xmlns="" val="20001"/>
                    </a:ext>
                  </a:extLst>
                </a:gridCol>
                <a:gridCol w="1741000">
                  <a:extLst>
                    <a:ext uri="{9D8B030D-6E8A-4147-A177-3AD203B41FA5}">
                      <a16:colId xmlns:a16="http://schemas.microsoft.com/office/drawing/2014/main" xmlns="" val="20002"/>
                    </a:ext>
                  </a:extLst>
                </a:gridCol>
                <a:gridCol w="1179793">
                  <a:extLst>
                    <a:ext uri="{9D8B030D-6E8A-4147-A177-3AD203B41FA5}">
                      <a16:colId xmlns:a16="http://schemas.microsoft.com/office/drawing/2014/main" xmlns="" val="20003"/>
                    </a:ext>
                  </a:extLst>
                </a:gridCol>
                <a:gridCol w="2302208">
                  <a:extLst>
                    <a:ext uri="{9D8B030D-6E8A-4147-A177-3AD203B41FA5}">
                      <a16:colId xmlns:a16="http://schemas.microsoft.com/office/drawing/2014/main" xmlns="" val="20004"/>
                    </a:ext>
                  </a:extLst>
                </a:gridCol>
                <a:gridCol w="1741000">
                  <a:extLst>
                    <a:ext uri="{9D8B030D-6E8A-4147-A177-3AD203B41FA5}">
                      <a16:colId xmlns:a16="http://schemas.microsoft.com/office/drawing/2014/main" xmlns="" val="20005"/>
                    </a:ext>
                  </a:extLst>
                </a:gridCol>
                <a:gridCol w="1741000">
                  <a:extLst>
                    <a:ext uri="{9D8B030D-6E8A-4147-A177-3AD203B41FA5}">
                      <a16:colId xmlns:a16="http://schemas.microsoft.com/office/drawing/2014/main" xmlns="" val="20006"/>
                    </a:ext>
                  </a:extLst>
                </a:gridCol>
              </a:tblGrid>
              <a:tr h="1181107">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Zone </a:t>
                      </a:r>
                      <a:r>
                        <a:rPr sz="2800" i="1" dirty="0" err="1">
                          <a:solidFill>
                            <a:schemeClr val="tx1"/>
                          </a:solidFill>
                          <a:latin typeface="Candara" panose="020E0502030303020204" pitchFamily="34" charset="0"/>
                        </a:rPr>
                        <a:t>i</a:t>
                      </a:r>
                      <a:endParaRPr sz="2800" i="1" dirty="0">
                        <a:solidFill>
                          <a:schemeClr val="tx1"/>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Visits </a:t>
                      </a:r>
                      <a:r>
                        <a:rPr sz="2800" i="1" dirty="0">
                          <a:solidFill>
                            <a:schemeClr val="tx1"/>
                          </a:solidFill>
                          <a:latin typeface="Candara" panose="020E0502030303020204" pitchFamily="34" charset="0"/>
                        </a:rPr>
                        <a:t>v</a:t>
                      </a:r>
                      <a:r>
                        <a:rPr sz="2800" i="1" baseline="-5999" dirty="0">
                          <a:solidFill>
                            <a:schemeClr val="tx1"/>
                          </a:solidFill>
                          <a:latin typeface="Candara" panose="020E0502030303020204" pitchFamily="34" charset="0"/>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Pop. </a:t>
                      </a:r>
                      <a:r>
                        <a:rPr sz="2800" i="1" dirty="0" err="1">
                          <a:solidFill>
                            <a:schemeClr val="tx1"/>
                          </a:solidFill>
                          <a:latin typeface="Candara" panose="020E0502030303020204" pitchFamily="34" charset="0"/>
                        </a:rPr>
                        <a:t>n</a:t>
                      </a:r>
                      <a:r>
                        <a:rPr sz="2800" i="1" baseline="-5999" dirty="0" err="1">
                          <a:solidFill>
                            <a:schemeClr val="tx1"/>
                          </a:solidFill>
                          <a:latin typeface="Candara" panose="020E0502030303020204" pitchFamily="34" charset="0"/>
                        </a:rPr>
                        <a:t>i</a:t>
                      </a:r>
                      <a:endParaRPr sz="2800" i="1" baseline="-5999" dirty="0">
                        <a:solidFill>
                          <a:schemeClr val="tx1"/>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latin typeface="Candara" panose="020E0502030303020204" pitchFamily="34" charset="0"/>
                        </a:rPr>
                        <a:t>T</a:t>
                      </a:r>
                      <a:r>
                        <a:rPr sz="2800" dirty="0">
                          <a:solidFill>
                            <a:schemeClr val="tx1"/>
                          </a:solidFill>
                          <a:latin typeface="Candara" panose="020E0502030303020204" pitchFamily="34" charset="0"/>
                        </a:rPr>
                        <a:t>ravel cost </a:t>
                      </a:r>
                      <a:r>
                        <a:rPr sz="2800" i="1" dirty="0">
                          <a:solidFill>
                            <a:schemeClr val="tx1"/>
                          </a:solidFill>
                          <a:latin typeface="Candara" panose="020E0502030303020204" pitchFamily="34" charset="0"/>
                        </a:rPr>
                        <a:t>c</a:t>
                      </a:r>
                      <a:r>
                        <a:rPr sz="2800" i="1" baseline="-5999" dirty="0">
                          <a:solidFill>
                            <a:schemeClr val="tx1"/>
                          </a:solidFill>
                          <a:latin typeface="Candara" panose="020E0502030303020204" pitchFamily="34" charset="0"/>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xmlns="" val="10000"/>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15,000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2m</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extLst>
                  <a:ext uri="{0D108BD9-81ED-4DB2-BD59-A6C34878D82A}">
                    <a16:rowId xmlns:a16="http://schemas.microsoft.com/office/drawing/2014/main" xmlns="" val="10001"/>
                  </a:ext>
                </a:extLst>
              </a:tr>
              <a:tr h="636369">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2</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48,000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8m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xmlns="" val="10002"/>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11,250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2.5m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xmlns="" val="10003"/>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45,000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15m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chemeClr val="tx1"/>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xmlns="" val="10004"/>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34,000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22.66m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xmlns=""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2" nodeType="clickEffect">
                                  <p:stCondLst>
                                    <p:cond delay="0"/>
                                  </p:stCondLst>
                                  <p:iterate>
                                    <p:tmAbs val="0"/>
                                  </p:iterate>
                                  <p:childTnLst>
                                    <p:set>
                                      <p:cBhvr>
                                        <p:cTn id="6" fill="hold"/>
                                        <p:tgtEl>
                                          <p:spTgt spid="493">
                                            <p:bg/>
                                          </p:spTgt>
                                        </p:tgtEl>
                                        <p:attrNameLst>
                                          <p:attrName>style.visibility</p:attrName>
                                        </p:attrNameLst>
                                      </p:cBhvr>
                                      <p:to>
                                        <p:strVal val="visible"/>
                                      </p:to>
                                    </p:set>
                                    <p:animEffect transition="in" filter="dissolve">
                                      <p:cBhvr>
                                        <p:cTn id="7" dur="400"/>
                                        <p:tgtEl>
                                          <p:spTgt spid="493">
                                            <p:bg/>
                                          </p:spTgt>
                                        </p:tgtEl>
                                      </p:cBhvr>
                                    </p:animEffect>
                                  </p:childTnLst>
                                </p:cTn>
                              </p:par>
                              <p:par>
                                <p:cTn id="8" presetID="9" presetClass="entr" presetSubtype="0" fill="hold" grpId="2" nodeType="withEffect">
                                  <p:stCondLst>
                                    <p:cond delay="0"/>
                                  </p:stCondLst>
                                  <p:iterate>
                                    <p:tmAbs val="0"/>
                                  </p:iterate>
                                  <p:childTnLst>
                                    <p:set>
                                      <p:cBhvr>
                                        <p:cTn id="9" fill="hold"/>
                                        <p:tgtEl>
                                          <p:spTgt spid="493">
                                            <p:txEl>
                                              <p:pRg st="0" end="0"/>
                                            </p:txEl>
                                          </p:spTgt>
                                        </p:tgtEl>
                                        <p:attrNameLst>
                                          <p:attrName>style.visibility</p:attrName>
                                        </p:attrNameLst>
                                      </p:cBhvr>
                                      <p:to>
                                        <p:strVal val="visible"/>
                                      </p:to>
                                    </p:set>
                                    <p:animEffect transition="in" filter="dissolve">
                                      <p:cBhvr>
                                        <p:cTn id="10" dur="400"/>
                                        <p:tgtEl>
                                          <p:spTgt spid="49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2" nodeType="clickEffect">
                                  <p:stCondLst>
                                    <p:cond delay="0"/>
                                  </p:stCondLst>
                                  <p:iterate>
                                    <p:tmAbs val="0"/>
                                  </p:iterate>
                                  <p:childTnLst>
                                    <p:set>
                                      <p:cBhvr>
                                        <p:cTn id="14" fill="hold"/>
                                        <p:tgtEl>
                                          <p:spTgt spid="493">
                                            <p:txEl>
                                              <p:pRg st="1" end="1"/>
                                            </p:txEl>
                                          </p:spTgt>
                                        </p:tgtEl>
                                        <p:attrNameLst>
                                          <p:attrName>style.visibility</p:attrName>
                                        </p:attrNameLst>
                                      </p:cBhvr>
                                      <p:to>
                                        <p:strVal val="visible"/>
                                      </p:to>
                                    </p:set>
                                    <p:animEffect transition="in" filter="dissolve">
                                      <p:cBhvr>
                                        <p:cTn id="15" dur="400"/>
                                        <p:tgtEl>
                                          <p:spTgt spid="4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2" build="p"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Zonal travel cost model: admission fee"/>
          <p:cNvSpPr txBox="1">
            <a:spLocks noGrp="1"/>
          </p:cNvSpPr>
          <p:nvPr>
            <p:ph type="title"/>
          </p:nvPr>
        </p:nvSpPr>
        <p:spPr>
          <a:xfrm>
            <a:off x="579286" y="0"/>
            <a:ext cx="11216640" cy="1885245"/>
          </a:xfrm>
          <a:prstGeom prst="rect">
            <a:avLst/>
          </a:prstGeom>
        </p:spPr>
        <p:txBody>
          <a:bodyPr>
            <a:normAutofit/>
          </a:bodyPr>
          <a:lstStyle/>
          <a:p>
            <a:r>
              <a:rPr dirty="0"/>
              <a:t>Zonal travel cost model: admission fee</a:t>
            </a:r>
          </a:p>
        </p:txBody>
      </p:sp>
      <p:sp>
        <p:nvSpPr>
          <p:cNvPr id="505" name="Imagine we charged an admission fee a…"/>
          <p:cNvSpPr txBox="1">
            <a:spLocks noGrp="1"/>
          </p:cNvSpPr>
          <p:nvPr>
            <p:ph type="body" idx="1"/>
          </p:nvPr>
        </p:nvSpPr>
        <p:spPr>
          <a:xfrm>
            <a:off x="812800" y="7061200"/>
            <a:ext cx="11391900" cy="1879600"/>
          </a:xfrm>
          <a:prstGeom prst="rect">
            <a:avLst/>
          </a:prstGeom>
        </p:spPr>
        <p:txBody>
          <a:bodyPr>
            <a:normAutofit/>
          </a:bodyPr>
          <a:lstStyle/>
          <a:p>
            <a:pPr marL="438150" indent="-438150" defTabSz="403097">
              <a:spcBef>
                <a:spcPts val="1100"/>
              </a:spcBef>
              <a:defRPr sz="4140"/>
            </a:pPr>
            <a:r>
              <a:rPr sz="3600" dirty="0"/>
              <a:t>Imagine we charged an admission fee </a:t>
            </a:r>
            <a:r>
              <a:rPr sz="3600" i="1" dirty="0"/>
              <a:t>a</a:t>
            </a:r>
          </a:p>
          <a:p>
            <a:pPr marL="438150" indent="-438150" defTabSz="403097">
              <a:spcBef>
                <a:spcPts val="1100"/>
              </a:spcBef>
              <a:defRPr sz="4140"/>
            </a:pPr>
            <a:r>
              <a:rPr sz="3600" i="1" dirty="0" err="1"/>
              <a:t>r</a:t>
            </a:r>
            <a:r>
              <a:rPr sz="3600" i="1" baseline="-5999" dirty="0" err="1"/>
              <a:t>i</a:t>
            </a:r>
            <a:r>
              <a:rPr sz="3600" i="1" dirty="0"/>
              <a:t> = </a:t>
            </a:r>
            <a:r>
              <a:rPr sz="3600" dirty="0"/>
              <a:t>10.5</a:t>
            </a:r>
            <a:r>
              <a:rPr sz="3600" i="1" dirty="0"/>
              <a:t> </a:t>
            </a:r>
            <a:r>
              <a:rPr sz="3600" dirty="0"/>
              <a:t>– 0.3(</a:t>
            </a:r>
            <a:r>
              <a:rPr sz="3600" i="1" dirty="0"/>
              <a:t>c</a:t>
            </a:r>
            <a:r>
              <a:rPr sz="3600" i="1" baseline="-5999" dirty="0"/>
              <a:t>i</a:t>
            </a:r>
            <a:r>
              <a:rPr sz="3600" i="1" dirty="0"/>
              <a:t> + a)</a:t>
            </a:r>
          </a:p>
          <a:p>
            <a:pPr marL="438150" indent="-438150" defTabSz="403097">
              <a:spcBef>
                <a:spcPts val="1100"/>
              </a:spcBef>
              <a:defRPr sz="4140"/>
            </a:pPr>
            <a:r>
              <a:rPr sz="3600" dirty="0"/>
              <a:t>Plug in different values of </a:t>
            </a:r>
            <a:r>
              <a:rPr sz="3600" i="1" dirty="0"/>
              <a:t>a </a:t>
            </a:r>
            <a:r>
              <a:rPr sz="3600" dirty="0"/>
              <a:t>(see above for </a:t>
            </a:r>
            <a:r>
              <a:rPr sz="3600" i="1" dirty="0"/>
              <a:t>a = </a:t>
            </a:r>
            <a:r>
              <a:rPr sz="3600" dirty="0"/>
              <a:t>5)</a:t>
            </a:r>
          </a:p>
        </p:txBody>
      </p:sp>
      <p:graphicFrame>
        <p:nvGraphicFramePr>
          <p:cNvPr id="506" name="Table"/>
          <p:cNvGraphicFramePr/>
          <p:nvPr>
            <p:extLst>
              <p:ext uri="{D42A27DB-BD31-4B8C-83A1-F6EECF244321}">
                <p14:modId xmlns:p14="http://schemas.microsoft.com/office/powerpoint/2010/main" val="2244674368"/>
              </p:ext>
            </p:extLst>
          </p:nvPr>
        </p:nvGraphicFramePr>
        <p:xfrm>
          <a:off x="689548" y="1509890"/>
          <a:ext cx="11353797" cy="5096937"/>
        </p:xfrm>
        <a:graphic>
          <a:graphicData uri="http://schemas.openxmlformats.org/drawingml/2006/table">
            <a:tbl>
              <a:tblPr>
                <a:tableStyleId>{8F44A2F1-9E1F-4B54-A3A2-5F16C0AD49E2}</a:tableStyleId>
              </a:tblPr>
              <a:tblGrid>
                <a:gridCol w="1621971">
                  <a:extLst>
                    <a:ext uri="{9D8B030D-6E8A-4147-A177-3AD203B41FA5}">
                      <a16:colId xmlns:a16="http://schemas.microsoft.com/office/drawing/2014/main" xmlns="" val="20000"/>
                    </a:ext>
                  </a:extLst>
                </a:gridCol>
                <a:gridCol w="1621971">
                  <a:extLst>
                    <a:ext uri="{9D8B030D-6E8A-4147-A177-3AD203B41FA5}">
                      <a16:colId xmlns:a16="http://schemas.microsoft.com/office/drawing/2014/main" xmlns="" val="20001"/>
                    </a:ext>
                  </a:extLst>
                </a:gridCol>
                <a:gridCol w="1621971">
                  <a:extLst>
                    <a:ext uri="{9D8B030D-6E8A-4147-A177-3AD203B41FA5}">
                      <a16:colId xmlns:a16="http://schemas.microsoft.com/office/drawing/2014/main" xmlns="" val="20002"/>
                    </a:ext>
                  </a:extLst>
                </a:gridCol>
                <a:gridCol w="1621971">
                  <a:extLst>
                    <a:ext uri="{9D8B030D-6E8A-4147-A177-3AD203B41FA5}">
                      <a16:colId xmlns:a16="http://schemas.microsoft.com/office/drawing/2014/main" xmlns="" val="20003"/>
                    </a:ext>
                  </a:extLst>
                </a:gridCol>
                <a:gridCol w="1621971">
                  <a:extLst>
                    <a:ext uri="{9D8B030D-6E8A-4147-A177-3AD203B41FA5}">
                      <a16:colId xmlns:a16="http://schemas.microsoft.com/office/drawing/2014/main" xmlns="" val="20004"/>
                    </a:ext>
                  </a:extLst>
                </a:gridCol>
                <a:gridCol w="1621971">
                  <a:extLst>
                    <a:ext uri="{9D8B030D-6E8A-4147-A177-3AD203B41FA5}">
                      <a16:colId xmlns:a16="http://schemas.microsoft.com/office/drawing/2014/main" xmlns="" val="20005"/>
                    </a:ext>
                  </a:extLst>
                </a:gridCol>
                <a:gridCol w="1621971">
                  <a:extLst>
                    <a:ext uri="{9D8B030D-6E8A-4147-A177-3AD203B41FA5}">
                      <a16:colId xmlns:a16="http://schemas.microsoft.com/office/drawing/2014/main" xmlns="" val="20006"/>
                    </a:ext>
                  </a:extLst>
                </a:gridCol>
              </a:tblGrid>
              <a:tr h="1181107">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Zone </a:t>
                      </a:r>
                      <a:r>
                        <a:rPr sz="2800" i="1" dirty="0" err="1">
                          <a:solidFill>
                            <a:schemeClr val="tx1"/>
                          </a:solidFill>
                        </a:rPr>
                        <a:t>i</a:t>
                      </a:r>
                      <a:endParaRPr sz="2800" i="1" dirty="0">
                        <a:solidFill>
                          <a:schemeClr val="tx1"/>
                        </a:solidFill>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Visits </a:t>
                      </a:r>
                      <a:r>
                        <a:rPr sz="2800" i="1" dirty="0">
                          <a:solidFill>
                            <a:schemeClr val="tx1"/>
                          </a:solidFill>
                        </a:rPr>
                        <a:t>v</a:t>
                      </a:r>
                      <a:r>
                        <a:rPr sz="2800" i="1" baseline="-5999" dirty="0">
                          <a:solidFill>
                            <a:schemeClr val="tx1"/>
                          </a:solidFill>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Pop. </a:t>
                      </a:r>
                      <a:r>
                        <a:rPr sz="2800" i="1" dirty="0" err="1">
                          <a:solidFill>
                            <a:schemeClr val="tx1"/>
                          </a:solidFill>
                        </a:rPr>
                        <a:t>n</a:t>
                      </a:r>
                      <a:r>
                        <a:rPr sz="2800" i="1" baseline="-5999" dirty="0" err="1">
                          <a:solidFill>
                            <a:schemeClr val="tx1"/>
                          </a:solidFill>
                        </a:rPr>
                        <a:t>i</a:t>
                      </a:r>
                      <a:endParaRPr sz="2800" i="1" baseline="-5999" dirty="0">
                        <a:solidFill>
                          <a:schemeClr val="tx1"/>
                        </a:solidFill>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rPr>
                        <a:t>T</a:t>
                      </a:r>
                      <a:r>
                        <a:rPr sz="2800" dirty="0">
                          <a:solidFill>
                            <a:schemeClr val="tx1"/>
                          </a:solidFill>
                        </a:rPr>
                        <a:t>ravel cost </a:t>
                      </a:r>
                      <a:r>
                        <a:rPr sz="2800" i="1" dirty="0">
                          <a:solidFill>
                            <a:schemeClr val="tx1"/>
                          </a:solidFill>
                        </a:rPr>
                        <a:t>c</a:t>
                      </a:r>
                      <a:r>
                        <a:rPr sz="2800" i="1" baseline="-5999" dirty="0">
                          <a:solidFill>
                            <a:schemeClr val="tx1"/>
                          </a:solidFill>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i="1">
                          <a:latin typeface="+mn-lt"/>
                          <a:ea typeface="+mn-ea"/>
                          <a:cs typeface="+mn-cs"/>
                          <a:sym typeface="Myriad Pro"/>
                        </a:defRPr>
                      </a:pPr>
                      <a:r>
                        <a:rPr sz="2800" dirty="0">
                          <a:solidFill>
                            <a:schemeClr val="tx1"/>
                          </a:solidFill>
                        </a:rPr>
                        <a:t>c</a:t>
                      </a:r>
                      <a:r>
                        <a:rPr sz="2800" baseline="-5999" dirty="0">
                          <a:solidFill>
                            <a:schemeClr val="tx1"/>
                          </a:solidFill>
                        </a:rPr>
                        <a:t>i</a:t>
                      </a:r>
                      <a:r>
                        <a:rPr sz="2800" dirty="0">
                          <a:solidFill>
                            <a:schemeClr val="tx1"/>
                          </a:solidFill>
                        </a:rPr>
                        <a:t> + a</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i="1">
                          <a:latin typeface="+mn-lt"/>
                          <a:ea typeface="+mn-ea"/>
                          <a:cs typeface="+mn-cs"/>
                          <a:sym typeface="Myriad Pro"/>
                        </a:defRPr>
                      </a:pPr>
                      <a:r>
                        <a:rPr sz="2800" dirty="0" err="1">
                          <a:solidFill>
                            <a:schemeClr val="tx1"/>
                          </a:solidFill>
                        </a:rPr>
                        <a:t>r</a:t>
                      </a:r>
                      <a:r>
                        <a:rPr sz="2800" baseline="-5999" dirty="0" err="1">
                          <a:solidFill>
                            <a:schemeClr val="tx1"/>
                          </a:solidFill>
                        </a:rPr>
                        <a:t>i</a:t>
                      </a:r>
                      <a:r>
                        <a:rPr sz="2800" dirty="0">
                          <a:solidFill>
                            <a:schemeClr val="tx1"/>
                          </a:solidFill>
                        </a:rPr>
                        <a:t> </a:t>
                      </a:r>
                      <a:br>
                        <a:rPr sz="2800" dirty="0">
                          <a:solidFill>
                            <a:schemeClr val="tx1"/>
                          </a:solidFill>
                        </a:rPr>
                      </a:br>
                      <a:r>
                        <a:rPr sz="2800" i="0" dirty="0">
                          <a:solidFill>
                            <a:schemeClr val="tx1"/>
                          </a:solidFill>
                        </a:rPr>
                        <a:t>(per 1,000)</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rPr>
                        <a:t>Predicted</a:t>
                      </a:r>
                      <a:r>
                        <a:rPr sz="2800" dirty="0">
                          <a:solidFill>
                            <a:schemeClr val="tx1"/>
                          </a:solidFill>
                        </a:rPr>
                        <a:t>visits</a:t>
                      </a:r>
                    </a:p>
                    <a:p>
                      <a:pPr defTabSz="914400">
                        <a:lnSpc>
                          <a:spcPct val="80000"/>
                        </a:lnSpc>
                        <a:tabLst>
                          <a:tab pos="914400" algn="l"/>
                        </a:tabLst>
                        <a:defRPr sz="2400" b="1" i="1">
                          <a:latin typeface="+mn-lt"/>
                          <a:ea typeface="+mn-ea"/>
                          <a:cs typeface="+mn-cs"/>
                          <a:sym typeface="Myriad Pro"/>
                        </a:defRPr>
                      </a:pPr>
                      <a:r>
                        <a:rPr sz="2800" dirty="0" err="1">
                          <a:solidFill>
                            <a:schemeClr val="tx1"/>
                          </a:solidFill>
                        </a:rPr>
                        <a:t>r</a:t>
                      </a:r>
                      <a:r>
                        <a:rPr sz="2800" baseline="-5999" dirty="0" err="1">
                          <a:solidFill>
                            <a:schemeClr val="tx1"/>
                          </a:solidFill>
                        </a:rPr>
                        <a:t>i</a:t>
                      </a:r>
                      <a:r>
                        <a:rPr sz="2800" dirty="0">
                          <a:solidFill>
                            <a:schemeClr val="tx1"/>
                          </a:solidFill>
                        </a:rPr>
                        <a:t> × </a:t>
                      </a:r>
                      <a:r>
                        <a:rPr sz="2800" dirty="0" err="1">
                          <a:solidFill>
                            <a:schemeClr val="tx1"/>
                          </a:solidFill>
                        </a:rPr>
                        <a:t>n</a:t>
                      </a:r>
                      <a:r>
                        <a:rPr sz="2800" baseline="-5999" dirty="0" err="1">
                          <a:solidFill>
                            <a:schemeClr val="tx1"/>
                          </a:solidFill>
                        </a:rPr>
                        <a:t>i</a:t>
                      </a:r>
                      <a:endParaRPr sz="2800" baseline="-5999" dirty="0">
                        <a:solidFill>
                          <a:schemeClr val="tx1"/>
                        </a:solidFill>
                      </a:endParaRP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xmlns="" val="10000"/>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15,000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2m</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£15</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6</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12,000</a:t>
                      </a:r>
                    </a:p>
                  </a:txBody>
                  <a:tcPr marL="50800" marR="50800" marT="50800" marB="50800" anchor="ctr" horzOverflow="overflow">
                    <a:lnT w="63500">
                      <a:solidFill>
                        <a:srgbClr val="FFFFFF"/>
                      </a:solidFill>
                      <a:miter lim="400000"/>
                    </a:lnT>
                  </a:tcPr>
                </a:tc>
                <a:extLst>
                  <a:ext uri="{0D108BD9-81ED-4DB2-BD59-A6C34878D82A}">
                    <a16:rowId xmlns:a16="http://schemas.microsoft.com/office/drawing/2014/main" xmlns="" val="10001"/>
                  </a:ext>
                </a:extLst>
              </a:tr>
              <a:tr h="783166">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48,000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8m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4.5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36,000</a:t>
                      </a:r>
                    </a:p>
                  </a:txBody>
                  <a:tcPr marL="50800" marR="50800" marT="50800" marB="50800" anchor="ctr" horzOverflow="overflow"/>
                </a:tc>
                <a:extLst>
                  <a:ext uri="{0D108BD9-81ED-4DB2-BD59-A6C34878D82A}">
                    <a16:rowId xmlns:a16="http://schemas.microsoft.com/office/drawing/2014/main" xmlns="" val="10002"/>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11,250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2.5m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7,500</a:t>
                      </a:r>
                    </a:p>
                  </a:txBody>
                  <a:tcPr marL="50800" marR="50800" marT="50800" marB="50800" anchor="ctr" horzOverflow="overflow"/>
                </a:tc>
                <a:extLst>
                  <a:ext uri="{0D108BD9-81ED-4DB2-BD59-A6C34878D82A}">
                    <a16:rowId xmlns:a16="http://schemas.microsoft.com/office/drawing/2014/main" xmlns="" val="10003"/>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45,000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22,500</a:t>
                      </a:r>
                    </a:p>
                  </a:txBody>
                  <a:tcPr marL="50800" marR="50800" marT="50800" marB="50800" anchor="ctr" horzOverflow="overflow"/>
                </a:tc>
                <a:extLst>
                  <a:ext uri="{0D108BD9-81ED-4DB2-BD59-A6C34878D82A}">
                    <a16:rowId xmlns:a16="http://schemas.microsoft.com/office/drawing/2014/main" xmlns="" val="10004"/>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34,000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22.66m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0</a:t>
                      </a: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xmlns=""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05">
                                            <p:bg/>
                                          </p:spTgt>
                                        </p:tgtEl>
                                        <p:attrNameLst>
                                          <p:attrName>style.visibility</p:attrName>
                                        </p:attrNameLst>
                                      </p:cBhvr>
                                      <p:to>
                                        <p:strVal val="visible"/>
                                      </p:to>
                                    </p:set>
                                    <p:animEffect transition="in" filter="dissolve">
                                      <p:cBhvr>
                                        <p:cTn id="7" dur="400"/>
                                        <p:tgtEl>
                                          <p:spTgt spid="505">
                                            <p:bg/>
                                          </p:spTgt>
                                        </p:tgtEl>
                                      </p:cBhvr>
                                    </p:animEffect>
                                  </p:childTnLst>
                                </p:cTn>
                              </p:par>
                              <p:par>
                                <p:cTn id="8" presetID="9" presetClass="entr" presetSubtype="0" fill="hold" grpId="1" nodeType="withEffect">
                                  <p:stCondLst>
                                    <p:cond delay="0"/>
                                  </p:stCondLst>
                                  <p:iterate>
                                    <p:tmAbs val="0"/>
                                  </p:iterate>
                                  <p:childTnLst>
                                    <p:set>
                                      <p:cBhvr>
                                        <p:cTn id="9" fill="hold"/>
                                        <p:tgtEl>
                                          <p:spTgt spid="505">
                                            <p:txEl>
                                              <p:pRg st="0" end="0"/>
                                            </p:txEl>
                                          </p:spTgt>
                                        </p:tgtEl>
                                        <p:attrNameLst>
                                          <p:attrName>style.visibility</p:attrName>
                                        </p:attrNameLst>
                                      </p:cBhvr>
                                      <p:to>
                                        <p:strVal val="visible"/>
                                      </p:to>
                                    </p:set>
                                    <p:animEffect transition="in" filter="dissolve">
                                      <p:cBhvr>
                                        <p:cTn id="10" dur="400"/>
                                        <p:tgtEl>
                                          <p:spTgt spid="50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505">
                                            <p:txEl>
                                              <p:pRg st="1" end="1"/>
                                            </p:txEl>
                                          </p:spTgt>
                                        </p:tgtEl>
                                        <p:attrNameLst>
                                          <p:attrName>style.visibility</p:attrName>
                                        </p:attrNameLst>
                                      </p:cBhvr>
                                      <p:to>
                                        <p:strVal val="visible"/>
                                      </p:to>
                                    </p:set>
                                    <p:animEffect transition="in" filter="dissolve">
                                      <p:cBhvr>
                                        <p:cTn id="15" dur="400"/>
                                        <p:tgtEl>
                                          <p:spTgt spid="50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505">
                                            <p:txEl>
                                              <p:pRg st="2" end="2"/>
                                            </p:txEl>
                                          </p:spTgt>
                                        </p:tgtEl>
                                        <p:attrNameLst>
                                          <p:attrName>style.visibility</p:attrName>
                                        </p:attrNameLst>
                                      </p:cBhvr>
                                      <p:to>
                                        <p:strVal val="visible"/>
                                      </p:to>
                                    </p:set>
                                    <p:animEffect transition="in" filter="dissolve">
                                      <p:cBhvr>
                                        <p:cTn id="20" dur="400"/>
                                        <p:tgtEl>
                                          <p:spTgt spid="5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 build="p"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Zonal travel cost model: results"/>
          <p:cNvSpPr txBox="1">
            <a:spLocks noGrp="1"/>
          </p:cNvSpPr>
          <p:nvPr>
            <p:ph type="title"/>
          </p:nvPr>
        </p:nvSpPr>
        <p:spPr>
          <a:xfrm>
            <a:off x="914400" y="0"/>
            <a:ext cx="11216640" cy="1885245"/>
          </a:xfrm>
          <a:prstGeom prst="rect">
            <a:avLst/>
          </a:prstGeom>
        </p:spPr>
        <p:txBody>
          <a:bodyPr/>
          <a:lstStyle/>
          <a:p>
            <a:r>
              <a:rPr dirty="0"/>
              <a:t>Zonal travel cost model: results</a:t>
            </a:r>
          </a:p>
        </p:txBody>
      </p:sp>
      <p:graphicFrame>
        <p:nvGraphicFramePr>
          <p:cNvPr id="513" name="Table"/>
          <p:cNvGraphicFramePr/>
          <p:nvPr>
            <p:extLst>
              <p:ext uri="{D42A27DB-BD31-4B8C-83A1-F6EECF244321}">
                <p14:modId xmlns:p14="http://schemas.microsoft.com/office/powerpoint/2010/main" val="816878190"/>
              </p:ext>
            </p:extLst>
          </p:nvPr>
        </p:nvGraphicFramePr>
        <p:xfrm>
          <a:off x="914400" y="1625600"/>
          <a:ext cx="8166100" cy="6261098"/>
        </p:xfrm>
        <a:graphic>
          <a:graphicData uri="http://schemas.openxmlformats.org/drawingml/2006/table">
            <a:tbl>
              <a:tblPr>
                <a:tableStyleId>{8F44A2F1-9E1F-4B54-A3A2-5F16C0AD49E2}</a:tableStyleId>
              </a:tblPr>
              <a:tblGrid>
                <a:gridCol w="4083050">
                  <a:extLst>
                    <a:ext uri="{9D8B030D-6E8A-4147-A177-3AD203B41FA5}">
                      <a16:colId xmlns:a16="http://schemas.microsoft.com/office/drawing/2014/main" xmlns="" val="20000"/>
                    </a:ext>
                  </a:extLst>
                </a:gridCol>
                <a:gridCol w="4083050">
                  <a:extLst>
                    <a:ext uri="{9D8B030D-6E8A-4147-A177-3AD203B41FA5}">
                      <a16:colId xmlns:a16="http://schemas.microsoft.com/office/drawing/2014/main" xmlns="" val="20001"/>
                    </a:ext>
                  </a:extLst>
                </a:gridCol>
              </a:tblGrid>
              <a:tr h="1373414">
                <a:tc>
                  <a:txBody>
                    <a:bodyPr/>
                    <a:lstStyle/>
                    <a:p>
                      <a:pPr defTabSz="914400">
                        <a:lnSpc>
                          <a:spcPct val="80000"/>
                        </a:lnSpc>
                        <a:tabLst>
                          <a:tab pos="914400" algn="l"/>
                        </a:tabLst>
                        <a:defRPr sz="3400" b="1" i="1">
                          <a:latin typeface="+mn-lt"/>
                          <a:ea typeface="+mn-ea"/>
                          <a:cs typeface="+mn-cs"/>
                          <a:sym typeface="Myriad Pro"/>
                        </a:defRPr>
                      </a:pPr>
                      <a:r>
                        <a:rPr i="0" dirty="0">
                          <a:solidFill>
                            <a:schemeClr val="tx1"/>
                          </a:solidFill>
                          <a:latin typeface="Candara" panose="020E0502030303020204" pitchFamily="34" charset="0"/>
                        </a:rPr>
                        <a:t>Hypothetical admission fee </a:t>
                      </a:r>
                      <a:r>
                        <a:rPr dirty="0">
                          <a:solidFill>
                            <a:schemeClr val="tx1"/>
                          </a:solidFill>
                          <a:latin typeface="Candara" panose="020E0502030303020204" pitchFamily="34" charset="0"/>
                        </a:rPr>
                        <a:t>a</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1">
                          <a:solidFill>
                            <a:schemeClr val="tx1"/>
                          </a:solidFill>
                          <a:latin typeface="Candara" panose="020E0502030303020204" pitchFamily="34" charset="0"/>
                          <a:ea typeface="+mn-ea"/>
                          <a:cs typeface="+mn-cs"/>
                          <a:sym typeface="Myriad Pro"/>
                        </a:rPr>
                        <a:t>Estimated total visits for all zones</a:t>
                      </a:r>
                    </a:p>
                  </a:txBody>
                  <a:tcPr marL="50800" marR="50800" marT="50800" marB="50800" anchor="ctr" horzOverflow="overflow"/>
                </a:tc>
                <a:extLst>
                  <a:ext uri="{0D108BD9-81ED-4DB2-BD59-A6C34878D82A}">
                    <a16:rowId xmlns:a16="http://schemas.microsoft.com/office/drawing/2014/main" xmlns="" val="10000"/>
                  </a:ext>
                </a:extLst>
              </a:tr>
              <a:tr h="814614">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153,250 (actual)</a:t>
                      </a:r>
                    </a:p>
                  </a:txBody>
                  <a:tcPr marL="50800" marR="50800" marT="50800" marB="50800" anchor="ctr" horzOverflow="overflow"/>
                </a:tc>
                <a:extLst>
                  <a:ext uri="{0D108BD9-81ED-4DB2-BD59-A6C34878D82A}">
                    <a16:rowId xmlns:a16="http://schemas.microsoft.com/office/drawing/2014/main" xmlns="" val="10001"/>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78,000</a:t>
                      </a:r>
                    </a:p>
                  </a:txBody>
                  <a:tcPr marL="50800" marR="50800" marT="50800" marB="50800" anchor="ctr" horzOverflow="overflow"/>
                </a:tc>
                <a:extLst>
                  <a:ext uri="{0D108BD9-81ED-4DB2-BD59-A6C34878D82A}">
                    <a16:rowId xmlns:a16="http://schemas.microsoft.com/office/drawing/2014/main" xmlns="" val="10002"/>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£10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36,750</a:t>
                      </a:r>
                    </a:p>
                  </a:txBody>
                  <a:tcPr marL="50800" marR="50800" marT="50800" marB="50800" anchor="ctr" horzOverflow="overflow"/>
                </a:tc>
                <a:extLst>
                  <a:ext uri="{0D108BD9-81ED-4DB2-BD59-A6C34878D82A}">
                    <a16:rowId xmlns:a16="http://schemas.microsoft.com/office/drawing/2014/main" xmlns="" val="10003"/>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18,000</a:t>
                      </a:r>
                    </a:p>
                  </a:txBody>
                  <a:tcPr marL="50800" marR="50800" marT="50800" marB="50800" anchor="ctr" horzOverflow="overflow"/>
                </a:tc>
                <a:extLst>
                  <a:ext uri="{0D108BD9-81ED-4DB2-BD59-A6C34878D82A}">
                    <a16:rowId xmlns:a16="http://schemas.microsoft.com/office/drawing/2014/main" xmlns="" val="10004"/>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3,000</a:t>
                      </a:r>
                    </a:p>
                  </a:txBody>
                  <a:tcPr marL="50800" marR="50800" marT="50800" marB="50800" anchor="ctr" horzOverflow="overflow"/>
                </a:tc>
                <a:extLst>
                  <a:ext uri="{0D108BD9-81ED-4DB2-BD59-A6C34878D82A}">
                    <a16:rowId xmlns:a16="http://schemas.microsoft.com/office/drawing/2014/main" xmlns="" val="10005"/>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0</a:t>
                      </a:r>
                    </a:p>
                  </a:txBody>
                  <a:tcPr marL="50800" marR="50800" marT="50800" marB="50800" anchor="ctr" horzOverflow="overflow"/>
                </a:tc>
                <a:extLst>
                  <a:ext uri="{0D108BD9-81ED-4DB2-BD59-A6C34878D82A}">
                    <a16:rowId xmlns:a16="http://schemas.microsoft.com/office/drawing/2014/main" xmlns="" val="10006"/>
                  </a:ext>
                </a:extLst>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Line"/>
          <p:cNvSpPr/>
          <p:nvPr/>
        </p:nvSpPr>
        <p:spPr>
          <a:xfrm flipV="1">
            <a:off x="8134474" y="3897555"/>
            <a:ext cx="1"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18" name="Line"/>
          <p:cNvSpPr/>
          <p:nvPr/>
        </p:nvSpPr>
        <p:spPr>
          <a:xfrm flipV="1">
            <a:off x="5727700" y="3924299"/>
            <a:ext cx="1"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19" name="Line"/>
          <p:cNvSpPr/>
          <p:nvPr/>
        </p:nvSpPr>
        <p:spPr>
          <a:xfrm flipV="1">
            <a:off x="4533900" y="39242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0" name="Line"/>
          <p:cNvSpPr/>
          <p:nvPr/>
        </p:nvSpPr>
        <p:spPr>
          <a:xfrm flipV="1">
            <a:off x="3911600" y="38988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1" name="Line"/>
          <p:cNvSpPr/>
          <p:nvPr/>
        </p:nvSpPr>
        <p:spPr>
          <a:xfrm flipV="1">
            <a:off x="3543300" y="39242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2" name="Line"/>
          <p:cNvSpPr/>
          <p:nvPr/>
        </p:nvSpPr>
        <p:spPr>
          <a:xfrm flipV="1">
            <a:off x="2666999" y="6074578"/>
            <a:ext cx="8395421" cy="178"/>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3" name="Line"/>
          <p:cNvSpPr/>
          <p:nvPr/>
        </p:nvSpPr>
        <p:spPr>
          <a:xfrm flipV="1">
            <a:off x="2667000" y="43053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4" name="Line"/>
          <p:cNvSpPr/>
          <p:nvPr/>
        </p:nvSpPr>
        <p:spPr>
          <a:xfrm flipV="1">
            <a:off x="2667000" y="47244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5" name="Line"/>
          <p:cNvSpPr/>
          <p:nvPr/>
        </p:nvSpPr>
        <p:spPr>
          <a:xfrm flipV="1">
            <a:off x="2667000" y="50800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6" name="Line"/>
          <p:cNvSpPr/>
          <p:nvPr/>
        </p:nvSpPr>
        <p:spPr>
          <a:xfrm flipV="1">
            <a:off x="2667000" y="53721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7" name="Line"/>
          <p:cNvSpPr/>
          <p:nvPr/>
        </p:nvSpPr>
        <p:spPr>
          <a:xfrm flipV="1">
            <a:off x="2667000" y="57150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8" name="Line"/>
          <p:cNvSpPr/>
          <p:nvPr/>
        </p:nvSpPr>
        <p:spPr>
          <a:xfrm flipH="1">
            <a:off x="3252966" y="21971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9" name="Line"/>
          <p:cNvSpPr/>
          <p:nvPr/>
        </p:nvSpPr>
        <p:spPr>
          <a:xfrm flipH="1">
            <a:off x="3251104" y="76517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30" name="ci + a"/>
          <p:cNvSpPr txBox="1"/>
          <p:nvPr/>
        </p:nvSpPr>
        <p:spPr>
          <a:xfrm>
            <a:off x="2365948" y="1381760"/>
            <a:ext cx="1765301" cy="71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4800" i="1">
                <a:solidFill>
                  <a:srgbClr val="000000"/>
                </a:solidFill>
                <a:latin typeface="+mn-lt"/>
                <a:ea typeface="+mn-ea"/>
                <a:cs typeface="+mn-cs"/>
                <a:sym typeface="Myriad Pro"/>
              </a:defRPr>
            </a:pPr>
            <a:r>
              <a:t>c</a:t>
            </a:r>
            <a:r>
              <a:rPr baseline="-5999"/>
              <a:t>i</a:t>
            </a:r>
            <a:r>
              <a:t> + a</a:t>
            </a:r>
          </a:p>
        </p:txBody>
      </p:sp>
      <p:sp>
        <p:nvSpPr>
          <p:cNvPr id="531" name="r"/>
          <p:cNvSpPr txBox="1"/>
          <p:nvPr/>
        </p:nvSpPr>
        <p:spPr>
          <a:xfrm>
            <a:off x="11328400" y="7299960"/>
            <a:ext cx="812800" cy="716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4800" i="1">
                <a:solidFill>
                  <a:srgbClr val="000000"/>
                </a:solidFill>
                <a:latin typeface="+mn-lt"/>
                <a:ea typeface="+mn-ea"/>
                <a:cs typeface="+mn-cs"/>
                <a:sym typeface="Myriad Pro"/>
              </a:defRPr>
            </a:lvl1pPr>
          </a:lstStyle>
          <a:p>
            <a:r>
              <a:t>r</a:t>
            </a:r>
          </a:p>
        </p:txBody>
      </p:sp>
      <p:sp>
        <p:nvSpPr>
          <p:cNvPr id="532" name="a = £0"/>
          <p:cNvSpPr txBox="1"/>
          <p:nvPr/>
        </p:nvSpPr>
        <p:spPr>
          <a:xfrm>
            <a:off x="876300" y="5778500"/>
            <a:ext cx="16510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3600" i="1">
                <a:solidFill>
                  <a:srgbClr val="000000"/>
                </a:solidFill>
                <a:latin typeface="+mn-lt"/>
                <a:ea typeface="+mn-ea"/>
                <a:cs typeface="+mn-cs"/>
                <a:sym typeface="Myriad Pro"/>
              </a:defRPr>
            </a:pPr>
            <a:r>
              <a:t>a = £</a:t>
            </a:r>
            <a:r>
              <a:rPr i="0"/>
              <a:t>0</a:t>
            </a:r>
          </a:p>
        </p:txBody>
      </p:sp>
      <p:sp>
        <p:nvSpPr>
          <p:cNvPr id="533" name="a = £25"/>
          <p:cNvSpPr txBox="1"/>
          <p:nvPr/>
        </p:nvSpPr>
        <p:spPr>
          <a:xfrm>
            <a:off x="876300" y="4038600"/>
            <a:ext cx="16510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3600" i="1">
                <a:solidFill>
                  <a:srgbClr val="000000"/>
                </a:solidFill>
                <a:latin typeface="+mn-lt"/>
                <a:ea typeface="+mn-ea"/>
                <a:cs typeface="+mn-cs"/>
                <a:sym typeface="Myriad Pro"/>
              </a:defRPr>
            </a:pPr>
            <a:r>
              <a:t>a = £</a:t>
            </a:r>
            <a:r>
              <a:rPr i="0"/>
              <a:t>25</a:t>
            </a:r>
          </a:p>
        </p:txBody>
      </p:sp>
      <p:sp>
        <p:nvSpPr>
          <p:cNvPr id="534" name="r = 153,250"/>
          <p:cNvSpPr txBox="1"/>
          <p:nvPr/>
        </p:nvSpPr>
        <p:spPr>
          <a:xfrm>
            <a:off x="6769100" y="8039100"/>
            <a:ext cx="27178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3600" i="1">
                <a:solidFill>
                  <a:srgbClr val="000000"/>
                </a:solidFill>
                <a:latin typeface="+mn-lt"/>
                <a:ea typeface="+mn-ea"/>
                <a:cs typeface="+mn-cs"/>
                <a:sym typeface="Myriad Pro"/>
              </a:defRPr>
            </a:pPr>
            <a:r>
              <a:t>r = </a:t>
            </a:r>
            <a:r>
              <a:rPr i="0"/>
              <a:t>153,250</a:t>
            </a:r>
          </a:p>
        </p:txBody>
      </p:sp>
      <p:sp>
        <p:nvSpPr>
          <p:cNvPr id="535" name="r = 0"/>
          <p:cNvSpPr txBox="1"/>
          <p:nvPr/>
        </p:nvSpPr>
        <p:spPr>
          <a:xfrm>
            <a:off x="2705100" y="8039100"/>
            <a:ext cx="1092200" cy="558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3600" i="1">
                <a:solidFill>
                  <a:srgbClr val="000000"/>
                </a:solidFill>
                <a:latin typeface="+mn-lt"/>
                <a:ea typeface="+mn-ea"/>
                <a:cs typeface="+mn-cs"/>
                <a:sym typeface="Myriad Pro"/>
              </a:defRPr>
            </a:pPr>
            <a:r>
              <a:t>r = </a:t>
            </a:r>
            <a:r>
              <a:rPr i="0"/>
              <a:t>0</a:t>
            </a:r>
          </a:p>
        </p:txBody>
      </p:sp>
      <p:sp>
        <p:nvSpPr>
          <p:cNvPr id="536" name="Circle"/>
          <p:cNvSpPr/>
          <p:nvPr/>
        </p:nvSpPr>
        <p:spPr>
          <a:xfrm>
            <a:off x="8001000" y="5943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7" name="Circle"/>
          <p:cNvSpPr/>
          <p:nvPr/>
        </p:nvSpPr>
        <p:spPr>
          <a:xfrm>
            <a:off x="3124200" y="4165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8" name="Circle"/>
          <p:cNvSpPr/>
          <p:nvPr/>
        </p:nvSpPr>
        <p:spPr>
          <a:xfrm>
            <a:off x="5588000" y="55880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9" name="Circle"/>
          <p:cNvSpPr/>
          <p:nvPr/>
        </p:nvSpPr>
        <p:spPr>
          <a:xfrm>
            <a:off x="4406900" y="52324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40" name="Circle"/>
          <p:cNvSpPr/>
          <p:nvPr/>
        </p:nvSpPr>
        <p:spPr>
          <a:xfrm>
            <a:off x="3797300" y="4927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41" name="Circle"/>
          <p:cNvSpPr/>
          <p:nvPr/>
        </p:nvSpPr>
        <p:spPr>
          <a:xfrm>
            <a:off x="3378200" y="45720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grpSp>
        <p:nvGrpSpPr>
          <p:cNvPr id="544" name="Group"/>
          <p:cNvGrpSpPr/>
          <p:nvPr/>
        </p:nvGrpSpPr>
        <p:grpSpPr>
          <a:xfrm>
            <a:off x="3275631" y="4316471"/>
            <a:ext cx="4876801" cy="1765301"/>
            <a:chOff x="0" y="0"/>
            <a:chExt cx="4876800" cy="1765300"/>
          </a:xfrm>
        </p:grpSpPr>
        <p:sp>
          <p:nvSpPr>
            <p:cNvPr id="542" name="Shape"/>
            <p:cNvSpPr/>
            <p:nvPr/>
          </p:nvSpPr>
          <p:spPr>
            <a:xfrm>
              <a:off x="0" y="0"/>
              <a:ext cx="4876800" cy="1765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60" y="5355"/>
                  </a:lnTo>
                  <a:lnTo>
                    <a:pt x="2952" y="9213"/>
                  </a:lnTo>
                  <a:lnTo>
                    <a:pt x="5613" y="13136"/>
                  </a:lnTo>
                  <a:lnTo>
                    <a:pt x="10896" y="17342"/>
                  </a:lnTo>
                  <a:lnTo>
                    <a:pt x="21600" y="21600"/>
                  </a:lnTo>
                  <a:lnTo>
                    <a:pt x="36" y="21600"/>
                  </a:lnTo>
                  <a:lnTo>
                    <a:pt x="0" y="0"/>
                  </a:lnTo>
                  <a:close/>
                </a:path>
              </a:pathLst>
            </a:custGeom>
            <a:solidFill>
              <a:srgbClr val="FF2600">
                <a:alpha val="50000"/>
              </a:srgbClr>
            </a:solidFill>
            <a:ln w="25400" cap="flat">
              <a:noFill/>
              <a:miter lim="400000"/>
            </a:ln>
            <a:effectLst/>
          </p:spPr>
          <p:txBody>
            <a:bodyPr wrap="square" lIns="50800" tIns="50800" rIns="50800" bIns="50800" numCol="1" anchor="ctr">
              <a:noAutofit/>
            </a:bodyPr>
            <a:lstStyle/>
            <a:p>
              <a:endParaRPr/>
            </a:p>
          </p:txBody>
        </p:sp>
        <p:sp>
          <p:nvSpPr>
            <p:cNvPr id="543" name="CS"/>
            <p:cNvSpPr txBox="1"/>
            <p:nvPr/>
          </p:nvSpPr>
          <p:spPr>
            <a:xfrm>
              <a:off x="250171" y="1081028"/>
              <a:ext cx="690881"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latin typeface="+mn-lt"/>
                  <a:ea typeface="+mn-ea"/>
                  <a:cs typeface="+mn-cs"/>
                  <a:sym typeface="Myriad Pro"/>
                </a:defRPr>
              </a:lvl1pPr>
            </a:lstStyle>
            <a:p>
              <a:r>
                <a:t>CS</a:t>
              </a:r>
            </a:p>
          </p:txBody>
        </p:sp>
      </p:grpSp>
      <p:sp>
        <p:nvSpPr>
          <p:cNvPr id="545" name="CS = £1,061,875 (Perman et al.,  p. 437)"/>
          <p:cNvSpPr txBox="1"/>
          <p:nvPr/>
        </p:nvSpPr>
        <p:spPr>
          <a:xfrm>
            <a:off x="7616784" y="1469406"/>
            <a:ext cx="3444917" cy="10997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lnSpc>
                <a:spcPct val="80000"/>
              </a:lnSpc>
              <a:defRPr b="1">
                <a:solidFill>
                  <a:srgbClr val="000000"/>
                </a:solidFill>
                <a:latin typeface="+mn-lt"/>
                <a:ea typeface="+mn-ea"/>
                <a:cs typeface="+mn-cs"/>
                <a:sym typeface="Myriad Pro"/>
              </a:defRPr>
            </a:pPr>
            <a:r>
              <a:rPr dirty="0"/>
              <a:t>CS = £1,061,875</a:t>
            </a:r>
            <a:br>
              <a:rPr dirty="0"/>
            </a:br>
            <a:endParaRPr b="0"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1" animBg="1" advAuto="0"/>
      <p:bldP spid="545"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vealed Preference (RP) methods"/>
          <p:cNvSpPr txBox="1">
            <a:spLocks noGrp="1"/>
          </p:cNvSpPr>
          <p:nvPr>
            <p:ph type="title"/>
          </p:nvPr>
        </p:nvSpPr>
        <p:spPr>
          <a:xfrm>
            <a:off x="699208" y="0"/>
            <a:ext cx="11216640" cy="1885245"/>
          </a:xfrm>
          <a:prstGeom prst="rect">
            <a:avLst/>
          </a:prstGeom>
        </p:spPr>
        <p:txBody>
          <a:bodyPr>
            <a:normAutofit/>
          </a:bodyPr>
          <a:lstStyle/>
          <a:p>
            <a:r>
              <a:rPr sz="4000" dirty="0"/>
              <a:t>Revealed Preference (RP) methods</a:t>
            </a:r>
          </a:p>
        </p:txBody>
      </p:sp>
      <p:sp>
        <p:nvSpPr>
          <p:cNvPr id="255" name="Infer preferences for environmental goods by analysing behaviour in real, related (‘surrogate’) markets"/>
          <p:cNvSpPr txBox="1">
            <a:spLocks noGrp="1"/>
          </p:cNvSpPr>
          <p:nvPr>
            <p:ph type="body" idx="1"/>
          </p:nvPr>
        </p:nvSpPr>
        <p:spPr>
          <a:xfrm>
            <a:off x="812800" y="1625600"/>
            <a:ext cx="9588500" cy="7315200"/>
          </a:xfrm>
          <a:prstGeom prst="rect">
            <a:avLst/>
          </a:prstGeom>
        </p:spPr>
        <p:txBody>
          <a:bodyPr>
            <a:normAutofit/>
          </a:bodyPr>
          <a:lstStyle/>
          <a:p>
            <a:pPr marL="635000" indent="-635000"/>
            <a:r>
              <a:rPr sz="3200" dirty="0"/>
              <a:t>Infer preferences for environmental goods by </a:t>
            </a:r>
            <a:r>
              <a:rPr lang="en-GB" sz="3200" dirty="0" smtClean="0"/>
              <a:t>analysing behaviour </a:t>
            </a:r>
            <a:r>
              <a:rPr sz="3200" dirty="0" smtClean="0"/>
              <a:t>in </a:t>
            </a:r>
            <a:r>
              <a:rPr sz="3200" dirty="0"/>
              <a:t>real, related (‘surrogate’) markets</a:t>
            </a: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Zonal travel cost model: notes"/>
          <p:cNvSpPr txBox="1">
            <a:spLocks noGrp="1"/>
          </p:cNvSpPr>
          <p:nvPr>
            <p:ph type="title"/>
          </p:nvPr>
        </p:nvSpPr>
        <p:spPr>
          <a:xfrm>
            <a:off x="894080" y="0"/>
            <a:ext cx="11216640" cy="1885245"/>
          </a:xfrm>
          <a:prstGeom prst="rect">
            <a:avLst/>
          </a:prstGeom>
        </p:spPr>
        <p:txBody>
          <a:bodyPr/>
          <a:lstStyle/>
          <a:p>
            <a:r>
              <a:rPr dirty="0"/>
              <a:t>Zonal travel cost model: notes</a:t>
            </a:r>
          </a:p>
        </p:txBody>
      </p:sp>
      <p:sp>
        <p:nvSpPr>
          <p:cNvPr id="550" name="Linearity just an assumption…"/>
          <p:cNvSpPr txBox="1">
            <a:spLocks noGrp="1"/>
          </p:cNvSpPr>
          <p:nvPr>
            <p:ph type="body" idx="1"/>
          </p:nvPr>
        </p:nvSpPr>
        <p:spPr>
          <a:xfrm>
            <a:off x="894080" y="1885245"/>
            <a:ext cx="11216640" cy="6188570"/>
          </a:xfrm>
          <a:prstGeom prst="rect">
            <a:avLst/>
          </a:prstGeom>
        </p:spPr>
        <p:txBody>
          <a:bodyPr/>
          <a:lstStyle/>
          <a:p>
            <a:pPr marL="635000" indent="-635000"/>
            <a:r>
              <a:rPr dirty="0"/>
              <a:t>Linearity just an assumption</a:t>
            </a:r>
          </a:p>
          <a:p>
            <a:pPr marL="1155700" lvl="1" indent="-342900">
              <a:buSzPct val="100000"/>
              <a:buChar char="•"/>
            </a:pPr>
            <a:r>
              <a:rPr dirty="0"/>
              <a:t>ln </a:t>
            </a:r>
            <a:r>
              <a:rPr i="1" dirty="0" err="1"/>
              <a:t>r</a:t>
            </a:r>
            <a:r>
              <a:rPr i="1" baseline="-5999" dirty="0" err="1"/>
              <a:t>i</a:t>
            </a:r>
            <a:r>
              <a:rPr i="1" dirty="0"/>
              <a:t> = α + β </a:t>
            </a:r>
            <a:r>
              <a:rPr dirty="0"/>
              <a:t>ln </a:t>
            </a:r>
            <a:r>
              <a:rPr i="1" dirty="0"/>
              <a:t>c</a:t>
            </a:r>
            <a:r>
              <a:rPr i="1" baseline="-5999" dirty="0"/>
              <a:t>i</a:t>
            </a:r>
            <a:r>
              <a:rPr i="1" dirty="0"/>
              <a:t/>
            </a:r>
            <a:br>
              <a:rPr i="1" dirty="0"/>
            </a:br>
            <a:r>
              <a:rPr dirty="0"/>
              <a:t>is equally possible, and will give different results</a:t>
            </a:r>
            <a:br>
              <a:rPr dirty="0"/>
            </a:br>
            <a:endParaRPr dirty="0"/>
          </a:p>
          <a:p>
            <a:pPr marL="635000" indent="-635000"/>
            <a:r>
              <a:rPr dirty="0"/>
              <a:t>OLS is technically wrong for censored data</a:t>
            </a:r>
          </a:p>
          <a:p>
            <a:pPr marL="1155700" lvl="1" indent="-342900">
              <a:buSzPct val="100000"/>
              <a:buChar char="•"/>
            </a:pPr>
            <a:r>
              <a:rPr dirty="0"/>
              <a:t>Will sometimes predict &lt; 0 visits</a:t>
            </a:r>
          </a:p>
          <a:p>
            <a:pPr marL="1155700" lvl="1" indent="-342900">
              <a:buSzPct val="100000"/>
              <a:buChar char="•"/>
            </a:pPr>
            <a:r>
              <a:rPr dirty="0"/>
              <a:t>Tobit better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50">
                                            <p:txEl>
                                              <p:pRg st="3" end="3"/>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5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 grpId="1" build="p"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Individual travel cost model"/>
          <p:cNvSpPr txBox="1">
            <a:spLocks noGrp="1"/>
          </p:cNvSpPr>
          <p:nvPr>
            <p:ph type="title"/>
          </p:nvPr>
        </p:nvSpPr>
        <p:spPr>
          <a:xfrm>
            <a:off x="812800" y="0"/>
            <a:ext cx="11216640" cy="1885245"/>
          </a:xfrm>
          <a:prstGeom prst="rect">
            <a:avLst/>
          </a:prstGeom>
        </p:spPr>
        <p:txBody>
          <a:bodyPr/>
          <a:lstStyle/>
          <a:p>
            <a:r>
              <a:rPr dirty="0"/>
              <a:t>Individual travel cost model</a:t>
            </a:r>
          </a:p>
        </p:txBody>
      </p:sp>
      <p:sp>
        <p:nvSpPr>
          <p:cNvPr id="555" name="Individual-level data…"/>
          <p:cNvSpPr txBox="1">
            <a:spLocks noGrp="1"/>
          </p:cNvSpPr>
          <p:nvPr>
            <p:ph type="body" idx="1"/>
          </p:nvPr>
        </p:nvSpPr>
        <p:spPr>
          <a:xfrm>
            <a:off x="812800" y="1625600"/>
            <a:ext cx="10604500" cy="7315200"/>
          </a:xfrm>
          <a:prstGeom prst="rect">
            <a:avLst/>
          </a:prstGeom>
        </p:spPr>
        <p:txBody>
          <a:bodyPr/>
          <a:lstStyle/>
          <a:p>
            <a:pPr marL="635000" indent="-635000"/>
            <a:r>
              <a:rPr sz="3200" dirty="0"/>
              <a:t>Individual-level</a:t>
            </a:r>
            <a:r>
              <a:rPr dirty="0"/>
              <a:t> data</a:t>
            </a:r>
          </a:p>
          <a:p>
            <a:pPr marL="1155700" lvl="1" indent="-342900">
              <a:buSzPct val="100000"/>
              <a:buChar char="•"/>
            </a:pPr>
            <a:r>
              <a:rPr sz="2800" dirty="0"/>
              <a:t>Calculate shortest actual travel distance from home to site and substitutes using GIS</a:t>
            </a:r>
          </a:p>
          <a:p>
            <a:pPr marL="1155700" lvl="1" indent="-342900">
              <a:buSzPct val="100000"/>
              <a:buChar char="•"/>
            </a:pPr>
            <a:r>
              <a:rPr sz="2800" dirty="0"/>
              <a:t>Include socio-economic characteristics in model — e.g. income, age, gender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raditional travel cost limitations"/>
          <p:cNvSpPr txBox="1">
            <a:spLocks noGrp="1"/>
          </p:cNvSpPr>
          <p:nvPr>
            <p:ph type="title"/>
          </p:nvPr>
        </p:nvSpPr>
        <p:spPr>
          <a:xfrm>
            <a:off x="894080" y="0"/>
            <a:ext cx="11216640" cy="1885245"/>
          </a:xfrm>
          <a:prstGeom prst="rect">
            <a:avLst/>
          </a:prstGeom>
        </p:spPr>
        <p:txBody>
          <a:bodyPr/>
          <a:lstStyle/>
          <a:p>
            <a:r>
              <a:rPr dirty="0"/>
              <a:t>Traditional travel cost limitations</a:t>
            </a:r>
          </a:p>
        </p:txBody>
      </p:sp>
      <p:sp>
        <p:nvSpPr>
          <p:cNvPr id="560" name="Demand curve ought to specify prices of all substitute sites too…"/>
          <p:cNvSpPr txBox="1">
            <a:spLocks noGrp="1"/>
          </p:cNvSpPr>
          <p:nvPr>
            <p:ph type="body" idx="1"/>
          </p:nvPr>
        </p:nvSpPr>
        <p:spPr>
          <a:xfrm>
            <a:off x="894080" y="1885245"/>
            <a:ext cx="11712648" cy="6188570"/>
          </a:xfrm>
          <a:prstGeom prst="rect">
            <a:avLst/>
          </a:prstGeom>
        </p:spPr>
        <p:txBody>
          <a:bodyPr>
            <a:normAutofit/>
          </a:bodyPr>
          <a:lstStyle/>
          <a:p>
            <a:pPr marL="635000" indent="-635000"/>
            <a:r>
              <a:rPr sz="3200" dirty="0"/>
              <a:t>Demand curve ought to specify prices of all substitute sites too</a:t>
            </a:r>
          </a:p>
          <a:p>
            <a:pPr marL="1155700" lvl="1" indent="-342900">
              <a:buSzPct val="100000"/>
              <a:buChar char="•"/>
            </a:pPr>
            <a:r>
              <a:rPr sz="2800" dirty="0"/>
              <a:t>More/better substitutes means lower value</a:t>
            </a:r>
          </a:p>
          <a:p>
            <a:pPr marL="1155700" lvl="1" indent="-342900">
              <a:buSzPct val="100000"/>
              <a:buChar char="•"/>
            </a:pPr>
            <a:r>
              <a:rPr sz="2800" dirty="0"/>
              <a:t>Not always adequately addressed</a:t>
            </a:r>
            <a:br>
              <a:rPr sz="2800" dirty="0"/>
            </a:br>
            <a:endParaRPr sz="2800" dirty="0"/>
          </a:p>
          <a:p>
            <a:pPr marL="635000" indent="-635000"/>
            <a:r>
              <a:rPr sz="3200" dirty="0"/>
              <a:t>Site quality</a:t>
            </a:r>
          </a:p>
          <a:p>
            <a:pPr marL="635000" indent="-635000"/>
            <a:r>
              <a:rPr sz="3200" dirty="0"/>
              <a:t>Multi-purpose trips</a:t>
            </a:r>
          </a:p>
          <a:p>
            <a:pPr marL="635000" indent="-635000"/>
            <a:r>
              <a:rPr sz="3200" dirty="0"/>
              <a:t>Opportunity cost of time</a:t>
            </a:r>
          </a:p>
          <a:p>
            <a:pPr marL="635000" indent="-635000"/>
            <a:r>
              <a:rPr sz="3200" dirty="0"/>
              <a:t>Non-use values</a:t>
            </a: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 name="really-cheap-ipod-2.png" descr="really-cheap-ipod-2.png"/>
          <p:cNvPicPr>
            <a:picLocks noChangeAspect="1"/>
          </p:cNvPicPr>
          <p:nvPr/>
        </p:nvPicPr>
        <p:blipFill>
          <a:blip r:embed="rId3"/>
          <a:stretch>
            <a:fillRect/>
          </a:stretch>
        </p:blipFill>
        <p:spPr>
          <a:xfrm>
            <a:off x="0" y="-1320800"/>
            <a:ext cx="13004800" cy="9753600"/>
          </a:xfrm>
          <a:prstGeom prst="rect">
            <a:avLst/>
          </a:prstGeom>
          <a:ln w="12700">
            <a:miter lim="400000"/>
          </a:ln>
        </p:spPr>
      </p:pic>
      <p:sp>
        <p:nvSpPr>
          <p:cNvPr id="565" name="Random utility  (travel cost) models"/>
          <p:cNvSpPr txBox="1">
            <a:spLocks noGrp="1"/>
          </p:cNvSpPr>
          <p:nvPr>
            <p:ph type="title"/>
          </p:nvPr>
        </p:nvSpPr>
        <p:spPr>
          <a:xfrm>
            <a:off x="1295400" y="965200"/>
            <a:ext cx="10414000" cy="7810500"/>
          </a:xfrm>
          <a:prstGeom prst="rect">
            <a:avLst/>
          </a:prstGeom>
        </p:spPr>
        <p:txBody>
          <a:bodyPr anchor="b"/>
          <a:lstStyle/>
          <a:p>
            <a:r>
              <a:t>Random utility </a:t>
            </a:r>
          </a:p>
          <a:p>
            <a:r>
              <a:t>(travel cost) models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Random utility model (RUM) limitations"/>
          <p:cNvSpPr txBox="1">
            <a:spLocks noGrp="1"/>
          </p:cNvSpPr>
          <p:nvPr>
            <p:ph type="title"/>
          </p:nvPr>
        </p:nvSpPr>
        <p:spPr>
          <a:xfrm>
            <a:off x="812800" y="177800"/>
            <a:ext cx="11861800" cy="838200"/>
          </a:xfrm>
          <a:prstGeom prst="rect">
            <a:avLst/>
          </a:prstGeom>
        </p:spPr>
        <p:txBody>
          <a:bodyPr>
            <a:normAutofit/>
          </a:bodyPr>
          <a:lstStyle/>
          <a:p>
            <a:r>
              <a:t>Random utility model (RUM) limitations</a:t>
            </a:r>
          </a:p>
        </p:txBody>
      </p:sp>
      <p:sp>
        <p:nvSpPr>
          <p:cNvPr id="570" name="Demand curve ought to specify prices of all substitute sites too…"/>
          <p:cNvSpPr txBox="1">
            <a:spLocks noGrp="1"/>
          </p:cNvSpPr>
          <p:nvPr>
            <p:ph type="body" idx="1"/>
          </p:nvPr>
        </p:nvSpPr>
        <p:spPr>
          <a:xfrm>
            <a:off x="812799" y="1352261"/>
            <a:ext cx="11718977" cy="6188570"/>
          </a:xfrm>
          <a:prstGeom prst="rect">
            <a:avLst/>
          </a:prstGeom>
        </p:spPr>
        <p:txBody>
          <a:bodyPr>
            <a:normAutofit/>
          </a:bodyPr>
          <a:lstStyle/>
          <a:p>
            <a:pPr marL="635000" indent="-635000">
              <a:defRPr strike="sngStrike"/>
            </a:pPr>
            <a:r>
              <a:rPr sz="3200" dirty="0"/>
              <a:t>Demand curve ought to specify prices of all substitute sites too</a:t>
            </a:r>
          </a:p>
          <a:p>
            <a:pPr marL="1155700" lvl="1" indent="-342900">
              <a:buSzPct val="100000"/>
              <a:buChar char="•"/>
              <a:defRPr strike="sngStrike"/>
            </a:pPr>
            <a:r>
              <a:rPr sz="2800" dirty="0"/>
              <a:t>More/better substitutes means lower value</a:t>
            </a:r>
          </a:p>
          <a:p>
            <a:pPr marL="1155700" lvl="1" indent="-342900">
              <a:buSzPct val="100000"/>
              <a:buChar char="•"/>
              <a:defRPr strike="sngStrike"/>
            </a:pPr>
            <a:r>
              <a:rPr sz="2800" dirty="0"/>
              <a:t>Not always adequately addressed</a:t>
            </a:r>
            <a:br>
              <a:rPr sz="2800" dirty="0"/>
            </a:br>
            <a:endParaRPr sz="2800" dirty="0"/>
          </a:p>
          <a:p>
            <a:pPr marL="635000" indent="-635000">
              <a:defRPr strike="sngStrike"/>
            </a:pPr>
            <a:r>
              <a:rPr sz="3200" dirty="0"/>
              <a:t>Site quality</a:t>
            </a:r>
          </a:p>
          <a:p>
            <a:pPr marL="635000" indent="-635000"/>
            <a:r>
              <a:rPr sz="3200" dirty="0"/>
              <a:t>Multi-purpose trips</a:t>
            </a:r>
          </a:p>
          <a:p>
            <a:pPr marL="635000" indent="-635000"/>
            <a:r>
              <a:rPr sz="3200" dirty="0"/>
              <a:t>Opportunity cost of time</a:t>
            </a:r>
          </a:p>
          <a:p>
            <a:pPr marL="635000" indent="-635000"/>
            <a:r>
              <a:rPr sz="3200" dirty="0"/>
              <a:t>Non-use values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Model of discrete choice between sites"/>
          <p:cNvSpPr txBox="1">
            <a:spLocks noGrp="1"/>
          </p:cNvSpPr>
          <p:nvPr>
            <p:ph type="title"/>
          </p:nvPr>
        </p:nvSpPr>
        <p:spPr>
          <a:xfrm>
            <a:off x="759168" y="0"/>
            <a:ext cx="11216640" cy="1885245"/>
          </a:xfrm>
          <a:prstGeom prst="rect">
            <a:avLst/>
          </a:prstGeom>
        </p:spPr>
        <p:txBody>
          <a:bodyPr>
            <a:normAutofit/>
          </a:bodyPr>
          <a:lstStyle/>
          <a:p>
            <a:r>
              <a:rPr dirty="0"/>
              <a:t>Model of discrete choice between sites</a:t>
            </a:r>
          </a:p>
        </p:txBody>
      </p:sp>
      <p:sp>
        <p:nvSpPr>
          <p:cNvPr id="575" name="We observe that individual i  chooses to visit site g  out of j = 1, …, J…"/>
          <p:cNvSpPr txBox="1">
            <a:spLocks noGrp="1"/>
          </p:cNvSpPr>
          <p:nvPr>
            <p:ph type="body" idx="1"/>
          </p:nvPr>
        </p:nvSpPr>
        <p:spPr>
          <a:xfrm>
            <a:off x="924060" y="1607093"/>
            <a:ext cx="11216640" cy="6188570"/>
          </a:xfrm>
          <a:prstGeom prst="rect">
            <a:avLst/>
          </a:prstGeom>
        </p:spPr>
        <p:txBody>
          <a:bodyPr>
            <a:normAutofit/>
          </a:bodyPr>
          <a:lstStyle/>
          <a:p>
            <a:pPr marL="635000" indent="-635000"/>
            <a:r>
              <a:rPr sz="3600" dirty="0"/>
              <a:t>We observe that individual </a:t>
            </a:r>
            <a:r>
              <a:rPr sz="3600" i="1" dirty="0" err="1"/>
              <a:t>i</a:t>
            </a:r>
            <a:r>
              <a:rPr sz="3600" dirty="0"/>
              <a:t> chooses to visit site </a:t>
            </a:r>
            <a:r>
              <a:rPr sz="3600" i="1" dirty="0"/>
              <a:t>g </a:t>
            </a:r>
            <a:br>
              <a:rPr sz="3600" i="1" dirty="0"/>
            </a:br>
            <a:r>
              <a:rPr sz="3600" dirty="0"/>
              <a:t>out of </a:t>
            </a:r>
            <a:r>
              <a:rPr lang="en-GB" sz="3600" i="1" dirty="0"/>
              <a:t>j</a:t>
            </a:r>
            <a:r>
              <a:rPr lang="en-GB" sz="3600" dirty="0"/>
              <a:t> = 1, 2, … , J</a:t>
            </a:r>
          </a:p>
          <a:p>
            <a:pPr marL="635000" indent="-635000"/>
            <a:r>
              <a:rPr sz="3600" i="1" dirty="0"/>
              <a:t>So </a:t>
            </a:r>
            <a:r>
              <a:rPr sz="3600" i="1" dirty="0" err="1"/>
              <a:t>u</a:t>
            </a:r>
            <a:r>
              <a:rPr sz="3600" i="1" baseline="-5999" dirty="0" err="1"/>
              <a:t>ig</a:t>
            </a:r>
            <a:r>
              <a:rPr sz="3600" i="1" baseline="-5999" dirty="0"/>
              <a:t> </a:t>
            </a:r>
            <a:r>
              <a:rPr sz="3600" i="1" dirty="0"/>
              <a:t>≥ </a:t>
            </a:r>
            <a:r>
              <a:rPr sz="3600" i="1" dirty="0" err="1"/>
              <a:t>u</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a:t>Tastes vary</a:t>
            </a:r>
          </a:p>
          <a:p>
            <a:pPr marL="1155700" lvl="1" indent="-342900">
              <a:buSzPct val="100000"/>
              <a:buChar char="•"/>
            </a:pPr>
            <a:r>
              <a:rPr sz="3200" dirty="0"/>
              <a:t>So decompose </a:t>
            </a:r>
            <a:r>
              <a:rPr sz="3200" i="1" dirty="0"/>
              <a:t>u </a:t>
            </a:r>
            <a:r>
              <a:rPr sz="3200" dirty="0"/>
              <a:t>into a deterministic part </a:t>
            </a:r>
            <a:r>
              <a:rPr sz="3200" i="1" dirty="0"/>
              <a:t>v</a:t>
            </a:r>
            <a:r>
              <a:rPr sz="3200" dirty="0"/>
              <a:t> </a:t>
            </a:r>
            <a:br>
              <a:rPr sz="3200" dirty="0"/>
            </a:br>
            <a:r>
              <a:rPr sz="3200" dirty="0"/>
              <a:t>and stochastic (or random) part </a:t>
            </a:r>
            <a:r>
              <a:rPr sz="3200" i="1" dirty="0"/>
              <a:t>ε</a:t>
            </a:r>
          </a:p>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5">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7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1" build="p"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vij — model as linear function of …"/>
          <p:cNvSpPr txBox="1">
            <a:spLocks noGrp="1"/>
          </p:cNvSpPr>
          <p:nvPr>
            <p:ph type="title"/>
          </p:nvPr>
        </p:nvSpPr>
        <p:spPr>
          <a:xfrm>
            <a:off x="789149" y="0"/>
            <a:ext cx="11216640" cy="1885245"/>
          </a:xfrm>
          <a:prstGeom prst="rect">
            <a:avLst/>
          </a:prstGeom>
        </p:spPr>
        <p:txBody>
          <a:bodyPr/>
          <a:lstStyle/>
          <a:p>
            <a:r>
              <a:rPr i="1" dirty="0" err="1"/>
              <a:t>v</a:t>
            </a:r>
            <a:r>
              <a:rPr i="1" baseline="-5999" dirty="0" err="1"/>
              <a:t>ij</a:t>
            </a:r>
            <a:r>
              <a:rPr i="1" dirty="0"/>
              <a:t> </a:t>
            </a:r>
            <a:r>
              <a:rPr dirty="0"/>
              <a:t>— model as linear function of … </a:t>
            </a:r>
          </a:p>
        </p:txBody>
      </p:sp>
      <p:sp>
        <p:nvSpPr>
          <p:cNvPr id="580" name="m = income…"/>
          <p:cNvSpPr txBox="1">
            <a:spLocks noGrp="1"/>
          </p:cNvSpPr>
          <p:nvPr>
            <p:ph type="body" idx="1"/>
          </p:nvPr>
        </p:nvSpPr>
        <p:spPr>
          <a:xfrm>
            <a:off x="789149" y="1727015"/>
            <a:ext cx="11216640" cy="6188570"/>
          </a:xfrm>
          <a:prstGeom prst="rect">
            <a:avLst/>
          </a:prstGeom>
        </p:spPr>
        <p:txBody>
          <a:bodyPr>
            <a:normAutofit/>
          </a:bodyPr>
          <a:lstStyle/>
          <a:p>
            <a:pPr marL="635000" indent="-635000">
              <a:defRPr i="1"/>
            </a:pPr>
            <a:r>
              <a:rPr sz="3600" dirty="0"/>
              <a:t>m </a:t>
            </a:r>
            <a:r>
              <a:rPr sz="3600" i="0" dirty="0"/>
              <a:t>= income</a:t>
            </a:r>
          </a:p>
          <a:p>
            <a:pPr marL="635000" indent="-635000">
              <a:defRPr i="1"/>
            </a:pPr>
            <a:r>
              <a:rPr sz="3600" dirty="0"/>
              <a:t>c</a:t>
            </a:r>
            <a:r>
              <a:rPr sz="3600" i="0" dirty="0"/>
              <a:t> = travel cost</a:t>
            </a:r>
          </a:p>
          <a:p>
            <a:pPr marL="635000" indent="-635000">
              <a:defRPr i="1"/>
            </a:pPr>
            <a:r>
              <a:rPr sz="3600" dirty="0"/>
              <a:t>q</a:t>
            </a:r>
            <a:r>
              <a:rPr sz="3600" i="0" dirty="0"/>
              <a:t> = site quality</a:t>
            </a:r>
            <a:br>
              <a:rPr sz="3600" i="0" dirty="0"/>
            </a:br>
            <a:endParaRPr sz="3600" i="0" dirty="0"/>
          </a:p>
          <a:p>
            <a:pPr marL="635000" indent="-635000">
              <a:defRPr i="1"/>
            </a:pPr>
            <a:r>
              <a:rPr sz="3600" dirty="0" err="1"/>
              <a:t>v</a:t>
            </a:r>
            <a:r>
              <a:rPr sz="3600" baseline="-5999" dirty="0" err="1"/>
              <a:t>ij</a:t>
            </a:r>
            <a:r>
              <a:rPr sz="3600" dirty="0"/>
              <a:t> </a:t>
            </a:r>
            <a:r>
              <a:rPr sz="3600" i="0" dirty="0"/>
              <a:t>= </a:t>
            </a:r>
            <a:r>
              <a:rPr sz="3600" dirty="0"/>
              <a:t>β</a:t>
            </a:r>
            <a:r>
              <a:rPr sz="3600" baseline="-5999" dirty="0"/>
              <a:t>0</a:t>
            </a:r>
            <a:r>
              <a:rPr sz="3600" dirty="0"/>
              <a:t>(m</a:t>
            </a:r>
            <a:r>
              <a:rPr sz="3600" baseline="-5999" dirty="0"/>
              <a:t>i</a:t>
            </a:r>
            <a:r>
              <a:rPr sz="3600" dirty="0"/>
              <a:t> – </a:t>
            </a:r>
            <a:r>
              <a:rPr sz="3600" dirty="0" err="1"/>
              <a:t>c</a:t>
            </a:r>
            <a:r>
              <a:rPr sz="3600" baseline="-5999" dirty="0" err="1"/>
              <a:t>ij</a:t>
            </a:r>
            <a:r>
              <a:rPr sz="3600" dirty="0"/>
              <a:t>) + β</a:t>
            </a:r>
            <a:r>
              <a:rPr sz="3600" baseline="-5999" dirty="0"/>
              <a:t>1</a:t>
            </a:r>
            <a:r>
              <a:rPr sz="3600" dirty="0"/>
              <a:t>q</a:t>
            </a:r>
            <a:r>
              <a:rPr sz="3600" baseline="-5999" dirty="0"/>
              <a:t>j</a:t>
            </a:r>
            <a:r>
              <a:rPr sz="3600" dirty="0"/>
              <a:t>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4" name="gumbel.pdf" descr="gumbel.pdf"/>
          <p:cNvPicPr>
            <a:picLocks noChangeAspect="1"/>
          </p:cNvPicPr>
          <p:nvPr/>
        </p:nvPicPr>
        <p:blipFill>
          <a:blip r:embed="rId3"/>
          <a:stretch>
            <a:fillRect/>
          </a:stretch>
        </p:blipFill>
        <p:spPr>
          <a:xfrm>
            <a:off x="1270000" y="1701800"/>
            <a:ext cx="10452100" cy="7315200"/>
          </a:xfrm>
          <a:prstGeom prst="rect">
            <a:avLst/>
          </a:prstGeom>
          <a:ln w="12700">
            <a:miter lim="400000"/>
          </a:ln>
        </p:spPr>
      </p:pic>
      <p:sp>
        <p:nvSpPr>
          <p:cNvPr id="585" name="εij — assume Gumbel distribution"/>
          <p:cNvSpPr txBox="1">
            <a:spLocks noGrp="1"/>
          </p:cNvSpPr>
          <p:nvPr>
            <p:ph type="title"/>
          </p:nvPr>
        </p:nvSpPr>
        <p:spPr>
          <a:xfrm>
            <a:off x="887730" y="0"/>
            <a:ext cx="11216640" cy="1885245"/>
          </a:xfrm>
          <a:prstGeom prst="rect">
            <a:avLst/>
          </a:prstGeom>
        </p:spPr>
        <p:txBody>
          <a:bodyPr/>
          <a:lstStyle/>
          <a:p>
            <a:r>
              <a:rPr i="1" dirty="0" err="1"/>
              <a:t>ε</a:t>
            </a:r>
            <a:r>
              <a:rPr i="1" baseline="-5999" dirty="0" err="1"/>
              <a:t>ij</a:t>
            </a:r>
            <a:r>
              <a:rPr dirty="0"/>
              <a:t> — assume Gumbel distribution</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Estimate with conditional logit"/>
          <p:cNvSpPr txBox="1">
            <a:spLocks noGrp="1"/>
          </p:cNvSpPr>
          <p:nvPr>
            <p:ph type="title"/>
          </p:nvPr>
        </p:nvSpPr>
        <p:spPr>
          <a:xfrm>
            <a:off x="894080" y="9806"/>
            <a:ext cx="11216640" cy="1885245"/>
          </a:xfrm>
          <a:prstGeom prst="rect">
            <a:avLst/>
          </a:prstGeom>
        </p:spPr>
        <p:txBody>
          <a:bodyPr/>
          <a:lstStyle/>
          <a:p>
            <a:r>
              <a:rPr dirty="0"/>
              <a:t>Estimate with conditional logit</a:t>
            </a:r>
          </a:p>
        </p:txBody>
      </p:sp>
      <p:sp>
        <p:nvSpPr>
          <p:cNvPr id="590" name="vig + εig ≥ vij + εij for all j ≠ g…"/>
          <p:cNvSpPr txBox="1">
            <a:spLocks noGrp="1"/>
          </p:cNvSpPr>
          <p:nvPr>
            <p:ph type="body" idx="1"/>
          </p:nvPr>
        </p:nvSpPr>
        <p:spPr>
          <a:xfrm>
            <a:off x="894080" y="1622084"/>
            <a:ext cx="11216640" cy="6188570"/>
          </a:xfrm>
          <a:prstGeom prst="rect">
            <a:avLst/>
          </a:prstGeom>
        </p:spPr>
        <p:txBody>
          <a:bodyPr>
            <a:normAutofit/>
          </a:bodyPr>
          <a:lstStyle/>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err="1"/>
              <a:t>Pr</a:t>
            </a:r>
            <a:r>
              <a:rPr sz="3600" dirty="0"/>
              <a:t>(</a:t>
            </a:r>
            <a:r>
              <a:rPr sz="3600" i="1" dirty="0"/>
              <a:t>j = g</a:t>
            </a:r>
            <a:r>
              <a:rPr sz="3600" dirty="0"/>
              <a:t>) = </a:t>
            </a:r>
            <a:r>
              <a:rPr sz="3600" dirty="0" err="1"/>
              <a:t>exp</a:t>
            </a:r>
            <a:r>
              <a:rPr sz="3600" dirty="0"/>
              <a:t>(</a:t>
            </a:r>
            <a:r>
              <a:rPr sz="3600" i="1" dirty="0" err="1"/>
              <a:t>v</a:t>
            </a:r>
            <a:r>
              <a:rPr sz="3600" i="1" baseline="-5999" dirty="0" err="1"/>
              <a:t>ig</a:t>
            </a:r>
            <a:r>
              <a:rPr sz="3600" dirty="0"/>
              <a:t>) / Σ </a:t>
            </a:r>
            <a:r>
              <a:rPr sz="3600" dirty="0" err="1"/>
              <a:t>exp</a:t>
            </a:r>
            <a:r>
              <a:rPr sz="3600" dirty="0"/>
              <a:t>(</a:t>
            </a:r>
            <a:r>
              <a:rPr sz="3600" i="1" dirty="0" err="1"/>
              <a:t>v</a:t>
            </a:r>
            <a:r>
              <a:rPr sz="3600" i="1" baseline="-5999" dirty="0" err="1"/>
              <a:t>ij</a:t>
            </a:r>
            <a:r>
              <a:rPr sz="3600" dirty="0"/>
              <a:t>)</a:t>
            </a:r>
          </a:p>
          <a:p>
            <a:pPr marL="635000" indent="-635000"/>
            <a:endParaRPr sz="3600" dirty="0"/>
          </a:p>
          <a:p>
            <a:pPr marL="635000" indent="-635000"/>
            <a:r>
              <a:rPr sz="3600" dirty="0"/>
              <a:t>Multiply </a:t>
            </a:r>
            <a:r>
              <a:rPr sz="3600" dirty="0" err="1"/>
              <a:t>Pr</a:t>
            </a:r>
            <a:r>
              <a:rPr sz="3600" dirty="0"/>
              <a:t>(</a:t>
            </a:r>
            <a:r>
              <a:rPr sz="3600" i="1" dirty="0"/>
              <a:t>j = g</a:t>
            </a:r>
            <a:r>
              <a:rPr sz="3600" dirty="0"/>
              <a:t>) for all choices</a:t>
            </a:r>
          </a:p>
          <a:p>
            <a:pPr marL="1155700" lvl="1" indent="-342900">
              <a:buSzPct val="100000"/>
              <a:buChar char="•"/>
            </a:pPr>
            <a:r>
              <a:rPr sz="3200" dirty="0"/>
              <a:t>Obtain expression for whole-sample likelihood</a:t>
            </a:r>
            <a:br>
              <a:rPr sz="3200" dirty="0"/>
            </a:br>
            <a:endParaRPr sz="3200" dirty="0"/>
          </a:p>
          <a:p>
            <a:pPr marL="635000" indent="-635000"/>
            <a:r>
              <a:rPr sz="3600" dirty="0"/>
              <a:t>Find maximum likelihood</a:t>
            </a:r>
          </a:p>
          <a:p>
            <a:pPr marL="1155700" lvl="1" indent="-342900">
              <a:buSzPct val="100000"/>
              <a:buChar char="•"/>
            </a:pPr>
            <a:r>
              <a:rPr sz="3200" dirty="0"/>
              <a:t>Obtain </a:t>
            </a:r>
            <a:r>
              <a:rPr sz="3200" i="1" dirty="0"/>
              <a:t>β</a:t>
            </a:r>
            <a:r>
              <a:rPr sz="3200" dirty="0"/>
              <a:t> parameter estimates</a:t>
            </a:r>
          </a:p>
        </p:txBody>
      </p:sp>
      <p:grpSp>
        <p:nvGrpSpPr>
          <p:cNvPr id="593" name="Group"/>
          <p:cNvGrpSpPr/>
          <p:nvPr/>
        </p:nvGrpSpPr>
        <p:grpSpPr>
          <a:xfrm>
            <a:off x="7393968" y="2983230"/>
            <a:ext cx="650749" cy="1424940"/>
            <a:chOff x="0" y="0"/>
            <a:chExt cx="650748" cy="1424939"/>
          </a:xfrm>
        </p:grpSpPr>
        <p:sp>
          <p:nvSpPr>
            <p:cNvPr id="591" name="j = 1"/>
            <p:cNvSpPr txBox="1"/>
            <p:nvPr/>
          </p:nvSpPr>
          <p:spPr>
            <a:xfrm>
              <a:off x="-1" y="1015999"/>
              <a:ext cx="650749"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2400">
                  <a:latin typeface="+mn-lt"/>
                  <a:ea typeface="+mn-ea"/>
                  <a:cs typeface="+mn-cs"/>
                  <a:sym typeface="Myriad Pro"/>
                </a:defRPr>
              </a:pPr>
              <a:r>
                <a:rPr i="1"/>
                <a:t>j</a:t>
              </a:r>
              <a:r>
                <a:t> = 1</a:t>
              </a:r>
            </a:p>
          </p:txBody>
        </p:sp>
        <p:sp>
          <p:nvSpPr>
            <p:cNvPr id="592" name="J"/>
            <p:cNvSpPr txBox="1"/>
            <p:nvPr/>
          </p:nvSpPr>
          <p:spPr>
            <a:xfrm>
              <a:off x="210181" y="0"/>
              <a:ext cx="225249"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400" i="1">
                  <a:latin typeface="+mn-lt"/>
                  <a:ea typeface="+mn-ea"/>
                  <a:cs typeface="+mn-cs"/>
                  <a:sym typeface="Myriad Pro"/>
                </a:defRPr>
              </a:lvl1pPr>
            </a:lstStyle>
            <a:p>
              <a:pPr>
                <a:defRPr i="0"/>
              </a:pPr>
              <a:r>
                <a:rPr i="1"/>
                <a:t>J</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0">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9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590">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590">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590">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590">
                                            <p:txEl>
                                              <p:pRg st="5" end="5"/>
                                            </p:txEl>
                                          </p:spTgt>
                                        </p:tgtEl>
                                        <p:attrNameLst>
                                          <p:attrName>style.visibility</p:attrName>
                                        </p:attrNameLst>
                                      </p:cBhvr>
                                      <p:to>
                                        <p:strVal val="visible"/>
                                      </p:to>
                                    </p:set>
                                  </p:childTnLst>
                                </p:cTn>
                              </p:par>
                              <p:par>
                                <p:cTn id="24" presetID="1" presetClass="entr" presetSubtype="0" fill="hold" grpId="1" nodeType="withEffect">
                                  <p:stCondLst>
                                    <p:cond delay="0"/>
                                  </p:stCondLst>
                                  <p:iterate>
                                    <p:tmAbs val="0"/>
                                  </p:iterate>
                                  <p:childTnLst>
                                    <p:set>
                                      <p:cBhvr>
                                        <p:cTn id="25" fill="hold"/>
                                        <p:tgtEl>
                                          <p:spTgt spid="5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1" build="p" animBg="1" advAuto="0"/>
      <p:bldP spid="593" grpId="2"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alculate CS (Perman et al., p. 441)"/>
          <p:cNvSpPr txBox="1">
            <a:spLocks noGrp="1"/>
          </p:cNvSpPr>
          <p:nvPr>
            <p:ph type="title"/>
          </p:nvPr>
        </p:nvSpPr>
        <p:spPr>
          <a:xfrm>
            <a:off x="894080" y="0"/>
            <a:ext cx="11216640" cy="1885245"/>
          </a:xfrm>
          <a:prstGeom prst="rect">
            <a:avLst/>
          </a:prstGeom>
        </p:spPr>
        <p:txBody>
          <a:bodyPr/>
          <a:lstStyle/>
          <a:p>
            <a:r>
              <a:rPr dirty="0"/>
              <a:t>Calculate C</a:t>
            </a:r>
            <a:r>
              <a:rPr lang="en-GB" dirty="0" err="1"/>
              <a:t>onsumer</a:t>
            </a:r>
            <a:r>
              <a:rPr lang="en-GB" dirty="0"/>
              <a:t> Surplus</a:t>
            </a:r>
            <a:endParaRPr dirty="0"/>
          </a:p>
        </p:txBody>
      </p:sp>
      <p:sp>
        <p:nvSpPr>
          <p:cNvPr id="598" name="For changes in q…"/>
          <p:cNvSpPr txBox="1">
            <a:spLocks noGrp="1"/>
          </p:cNvSpPr>
          <p:nvPr>
            <p:ph type="body" idx="1"/>
          </p:nvPr>
        </p:nvSpPr>
        <p:spPr>
          <a:xfrm>
            <a:off x="894080" y="1592103"/>
            <a:ext cx="11216640" cy="6188570"/>
          </a:xfrm>
          <a:prstGeom prst="rect">
            <a:avLst/>
          </a:prstGeom>
        </p:spPr>
        <p:txBody>
          <a:bodyPr>
            <a:noAutofit/>
          </a:bodyPr>
          <a:lstStyle/>
          <a:p>
            <a:pPr marL="577850" indent="-577850" defTabSz="531622">
              <a:spcBef>
                <a:spcPts val="1400"/>
              </a:spcBef>
              <a:defRPr sz="5460"/>
            </a:pPr>
            <a:r>
              <a:rPr sz="3600" dirty="0"/>
              <a:t>For changes in </a:t>
            </a:r>
            <a:r>
              <a:rPr sz="3600" i="1" dirty="0"/>
              <a:t>q</a:t>
            </a:r>
          </a:p>
          <a:p>
            <a:pPr marL="577850" indent="-577850" defTabSz="531622">
              <a:spcBef>
                <a:spcPts val="1400"/>
              </a:spcBef>
              <a:defRPr sz="5460"/>
            </a:pPr>
            <a:r>
              <a:rPr sz="3600" dirty="0"/>
              <a:t>For adding a site</a:t>
            </a:r>
          </a:p>
          <a:p>
            <a:pPr marL="577850" indent="-577850" defTabSz="531622">
              <a:spcBef>
                <a:spcPts val="1400"/>
              </a:spcBef>
              <a:defRPr sz="5460"/>
            </a:pPr>
            <a:r>
              <a:rPr sz="3600" dirty="0"/>
              <a:t>For removing a site</a:t>
            </a:r>
          </a:p>
          <a:p>
            <a:pPr marL="577850" indent="-577850" defTabSz="531622">
              <a:spcBef>
                <a:spcPts val="1400"/>
              </a:spcBef>
              <a:defRPr sz="5460"/>
            </a:pPr>
            <a:endParaRPr sz="3600" dirty="0"/>
          </a:p>
          <a:p>
            <a:pPr marL="577850" indent="-577850" defTabSz="531622">
              <a:spcBef>
                <a:spcPts val="1400"/>
              </a:spcBef>
              <a:defRPr sz="5460"/>
            </a:pPr>
            <a:r>
              <a:rPr sz="3600" dirty="0"/>
              <a:t>Total number of trips is not explained</a:t>
            </a:r>
          </a:p>
          <a:p>
            <a:pPr marL="1051687" lvl="1" indent="-312039" defTabSz="531622">
              <a:spcBef>
                <a:spcPts val="1400"/>
              </a:spcBef>
              <a:buSzPct val="100000"/>
              <a:buChar char="•"/>
              <a:defRPr sz="3276"/>
            </a:pPr>
            <a:r>
              <a:rPr sz="3600" dirty="0"/>
              <a:t>May need to be modelled separately</a:t>
            </a:r>
            <a:br>
              <a:rPr sz="3600" dirty="0"/>
            </a:br>
            <a:endParaRPr sz="3600" dirty="0"/>
          </a:p>
          <a:p>
            <a:pPr marL="577850" indent="-577850" defTabSz="531622">
              <a:spcBef>
                <a:spcPts val="1400"/>
              </a:spcBef>
              <a:defRPr sz="5460"/>
            </a:pPr>
            <a:r>
              <a:rPr sz="3600" dirty="0"/>
              <a:t>Independence from Irrelevant Alternatives assumption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3 kinds of  surrogate markets"/>
          <p:cNvSpPr txBox="1">
            <a:spLocks noGrp="1"/>
          </p:cNvSpPr>
          <p:nvPr>
            <p:ph type="title"/>
          </p:nvPr>
        </p:nvSpPr>
        <p:spPr>
          <a:xfrm>
            <a:off x="1280410" y="245672"/>
            <a:ext cx="10414000" cy="7823200"/>
          </a:xfrm>
          <a:prstGeom prst="rect">
            <a:avLst/>
          </a:prstGeom>
        </p:spPr>
        <p:txBody>
          <a:bodyPr/>
          <a:lstStyle/>
          <a:p>
            <a:pPr>
              <a:defRPr sz="4800" b="0"/>
            </a:pPr>
            <a:r>
              <a:rPr lang="en-GB" sz="6000" dirty="0">
                <a:latin typeface="Candara" panose="020E0502030303020204" pitchFamily="34" charset="0"/>
              </a:rPr>
              <a:t>3 </a:t>
            </a:r>
            <a:r>
              <a:rPr sz="6000" dirty="0">
                <a:latin typeface="Candara" panose="020E0502030303020204" pitchFamily="34" charset="0"/>
              </a:rPr>
              <a:t>kinds of </a:t>
            </a:r>
          </a:p>
          <a:p>
            <a:pPr>
              <a:defRPr sz="4800" b="0"/>
            </a:pPr>
            <a:r>
              <a:rPr sz="6000" dirty="0">
                <a:latin typeface="Candara" panose="020E0502030303020204" pitchFamily="34" charset="0"/>
              </a:rPr>
              <a:t>surrogate markets</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resting-lions-animals-fierce.png" descr="resting-lions-animals-fierce.png"/>
          <p:cNvPicPr>
            <a:picLocks noChangeAspect="1"/>
          </p:cNvPicPr>
          <p:nvPr/>
        </p:nvPicPr>
        <p:blipFill>
          <a:blip r:embed="rId3"/>
          <a:stretch>
            <a:fillRect/>
          </a:stretch>
        </p:blipFill>
        <p:spPr>
          <a:xfrm>
            <a:off x="0" y="0"/>
            <a:ext cx="13004800" cy="9753600"/>
          </a:xfrm>
          <a:prstGeom prst="rect">
            <a:avLst/>
          </a:prstGeom>
          <a:ln w="12700">
            <a:miter lim="400000"/>
          </a:ln>
        </p:spPr>
      </p:pic>
      <p:sp>
        <p:nvSpPr>
          <p:cNvPr id="603" name="Case study 2:  game park visits"/>
          <p:cNvSpPr txBox="1">
            <a:spLocks noGrp="1"/>
          </p:cNvSpPr>
          <p:nvPr>
            <p:ph type="title"/>
          </p:nvPr>
        </p:nvSpPr>
        <p:spPr>
          <a:prstGeom prst="rect">
            <a:avLst/>
          </a:prstGeom>
          <a:effectLst>
            <a:outerShdw blurRad="127000" dist="76200" dir="3060000" rotWithShape="0">
              <a:srgbClr val="000000">
                <a:alpha val="75000"/>
              </a:srgbClr>
            </a:outerShdw>
          </a:effectLst>
        </p:spPr>
        <p:txBody>
          <a:bodyPr anchor="b"/>
          <a:lstStyle/>
          <a:p>
            <a:r>
              <a:rPr dirty="0">
                <a:solidFill>
                  <a:schemeClr val="bg1"/>
                </a:solidFill>
              </a:rPr>
              <a:t>Case study 2: </a:t>
            </a:r>
          </a:p>
          <a:p>
            <a:r>
              <a:rPr dirty="0">
                <a:solidFill>
                  <a:schemeClr val="bg1"/>
                </a:solidFill>
              </a:rPr>
              <a:t>game park visits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ravel cost case study: background"/>
          <p:cNvSpPr txBox="1">
            <a:spLocks noGrp="1"/>
          </p:cNvSpPr>
          <p:nvPr>
            <p:ph type="title"/>
          </p:nvPr>
        </p:nvSpPr>
        <p:spPr>
          <a:xfrm>
            <a:off x="812800" y="0"/>
            <a:ext cx="11216640" cy="1885245"/>
          </a:xfrm>
          <a:prstGeom prst="rect">
            <a:avLst/>
          </a:prstGeom>
        </p:spPr>
        <p:txBody>
          <a:bodyPr/>
          <a:lstStyle/>
          <a:p>
            <a:r>
              <a:rPr dirty="0"/>
              <a:t>Travel cost case study: background</a:t>
            </a:r>
          </a:p>
        </p:txBody>
      </p:sp>
      <p:sp>
        <p:nvSpPr>
          <p:cNvPr id="608" name="Game park visits in KwaZulu Natal, South Africa…"/>
          <p:cNvSpPr txBox="1">
            <a:spLocks noGrp="1"/>
          </p:cNvSpPr>
          <p:nvPr>
            <p:ph type="body" idx="1"/>
          </p:nvPr>
        </p:nvSpPr>
        <p:spPr>
          <a:xfrm>
            <a:off x="812800" y="1625600"/>
            <a:ext cx="6985000" cy="7315200"/>
          </a:xfrm>
          <a:prstGeom prst="rect">
            <a:avLst/>
          </a:prstGeom>
        </p:spPr>
        <p:txBody>
          <a:bodyPr>
            <a:normAutofit/>
          </a:bodyPr>
          <a:lstStyle/>
          <a:p>
            <a:pPr marL="628650" indent="-628650" defTabSz="578358">
              <a:spcBef>
                <a:spcPts val="1500"/>
              </a:spcBef>
              <a:defRPr sz="5940"/>
            </a:pPr>
            <a:r>
              <a:rPr sz="3600" dirty="0"/>
              <a:t>Game park visits in </a:t>
            </a:r>
            <a:r>
              <a:rPr sz="3600" dirty="0" err="1"/>
              <a:t>KwaZulu</a:t>
            </a:r>
            <a:r>
              <a:rPr sz="3600" dirty="0"/>
              <a:t> Natal, South Africa</a:t>
            </a:r>
          </a:p>
          <a:p>
            <a:pPr marL="1144143" lvl="1" indent="-339470" defTabSz="578358">
              <a:spcBef>
                <a:spcPts val="1500"/>
              </a:spcBef>
              <a:buSzPct val="100000"/>
              <a:buChar char="•"/>
              <a:defRPr sz="3564"/>
            </a:pPr>
            <a:r>
              <a:rPr sz="3600" dirty="0"/>
              <a:t>Day et al., 2002</a:t>
            </a:r>
            <a:br>
              <a:rPr sz="3600" dirty="0"/>
            </a:br>
            <a:endParaRPr sz="3600" dirty="0"/>
          </a:p>
          <a:p>
            <a:pPr marL="628650" indent="-628650" defTabSz="578358">
              <a:spcBef>
                <a:spcPts val="1500"/>
              </a:spcBef>
              <a:defRPr sz="5940"/>
            </a:pPr>
            <a:r>
              <a:rPr sz="3600" dirty="0"/>
              <a:t>4 parks</a:t>
            </a:r>
          </a:p>
          <a:p>
            <a:pPr marL="1144143" lvl="1" indent="-339470" defTabSz="578358">
              <a:spcBef>
                <a:spcPts val="1500"/>
              </a:spcBef>
              <a:buSzPct val="100000"/>
              <a:buChar char="•"/>
              <a:defRPr sz="3564"/>
            </a:pPr>
            <a:r>
              <a:rPr sz="3600" dirty="0"/>
              <a:t>Best wildlife at dawn and dusk, and parks are remote, so most visitors stay 1 or more nights</a:t>
            </a:r>
          </a:p>
          <a:p>
            <a:pPr marL="1144143" lvl="1" indent="-339470" defTabSz="578358">
              <a:spcBef>
                <a:spcPts val="1500"/>
              </a:spcBef>
              <a:buSzPct val="100000"/>
              <a:buChar char="•"/>
              <a:defRPr sz="3564"/>
            </a:pPr>
            <a:r>
              <a:rPr sz="3600" dirty="0"/>
              <a:t>Various accommodation options</a:t>
            </a:r>
          </a:p>
        </p:txBody>
      </p:sp>
      <p:pic>
        <p:nvPicPr>
          <p:cNvPr id="609" name="Screen Shot 2012-10-23 at 19.14.00.png" descr="Screen Shot 2012-10-23 at 19.14.00.png"/>
          <p:cNvPicPr>
            <a:picLocks noChangeAspect="1"/>
          </p:cNvPicPr>
          <p:nvPr/>
        </p:nvPicPr>
        <p:blipFill>
          <a:blip r:embed="rId2"/>
          <a:stretch>
            <a:fillRect/>
          </a:stretch>
        </p:blipFill>
        <p:spPr>
          <a:xfrm>
            <a:off x="7797800" y="1587500"/>
            <a:ext cx="4573271" cy="3517900"/>
          </a:xfrm>
          <a:prstGeom prst="rect">
            <a:avLst/>
          </a:prstGeom>
          <a:ln w="12700">
            <a:miter lim="400000"/>
          </a:ln>
        </p:spPr>
      </p:pic>
      <p:pic>
        <p:nvPicPr>
          <p:cNvPr id="610" name="Screen Shot 2012-10-23 at 19.14.36.png" descr="Screen Shot 2012-10-23 at 19.14.36.png"/>
          <p:cNvPicPr>
            <a:picLocks noChangeAspect="1"/>
          </p:cNvPicPr>
          <p:nvPr/>
        </p:nvPicPr>
        <p:blipFill>
          <a:blip r:embed="rId3"/>
          <a:stretch>
            <a:fillRect/>
          </a:stretch>
        </p:blipFill>
        <p:spPr>
          <a:xfrm>
            <a:off x="7791450" y="5100637"/>
            <a:ext cx="4584700" cy="4011613"/>
          </a:xfrm>
          <a:prstGeom prst="rect">
            <a:avLst/>
          </a:prstGeom>
          <a:ln w="12700">
            <a:miter lim="400000"/>
          </a:ln>
        </p:spPr>
      </p:pic>
      <p:sp>
        <p:nvSpPr>
          <p:cNvPr id="611" name="Rectangle"/>
          <p:cNvSpPr/>
          <p:nvPr/>
        </p:nvSpPr>
        <p:spPr>
          <a:xfrm rot="17903546">
            <a:off x="10251578" y="7731674"/>
            <a:ext cx="1841501" cy="2768601"/>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612" name="Rectangle"/>
          <p:cNvSpPr/>
          <p:nvPr/>
        </p:nvSpPr>
        <p:spPr>
          <a:xfrm>
            <a:off x="7923058" y="4732139"/>
            <a:ext cx="4356101" cy="368301"/>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Travel cost case study: questions"/>
          <p:cNvSpPr txBox="1">
            <a:spLocks noGrp="1"/>
          </p:cNvSpPr>
          <p:nvPr>
            <p:ph type="title"/>
          </p:nvPr>
        </p:nvSpPr>
        <p:spPr>
          <a:xfrm>
            <a:off x="812800" y="0"/>
            <a:ext cx="11216640" cy="1885245"/>
          </a:xfrm>
          <a:prstGeom prst="rect">
            <a:avLst/>
          </a:prstGeom>
        </p:spPr>
        <p:txBody>
          <a:bodyPr/>
          <a:lstStyle/>
          <a:p>
            <a:r>
              <a:rPr dirty="0"/>
              <a:t>Travel cost case study: questions</a:t>
            </a:r>
          </a:p>
        </p:txBody>
      </p:sp>
      <p:sp>
        <p:nvSpPr>
          <p:cNvPr id="615" name="How much welfare is derived from access to parks?…"/>
          <p:cNvSpPr txBox="1">
            <a:spLocks noGrp="1"/>
          </p:cNvSpPr>
          <p:nvPr>
            <p:ph type="body" idx="1"/>
          </p:nvPr>
        </p:nvSpPr>
        <p:spPr>
          <a:xfrm>
            <a:off x="812800" y="1625600"/>
            <a:ext cx="7416800" cy="7315200"/>
          </a:xfrm>
          <a:prstGeom prst="rect">
            <a:avLst/>
          </a:prstGeom>
        </p:spPr>
        <p:txBody>
          <a:bodyPr>
            <a:normAutofit/>
          </a:bodyPr>
          <a:lstStyle/>
          <a:p>
            <a:pPr marL="615950" indent="-615950" defTabSz="566674">
              <a:spcBef>
                <a:spcPts val="1500"/>
              </a:spcBef>
              <a:defRPr sz="5820"/>
            </a:pPr>
            <a:r>
              <a:rPr sz="3600" dirty="0"/>
              <a:t>How much welfare is derived from access to parks?</a:t>
            </a:r>
          </a:p>
          <a:p>
            <a:pPr marL="1121029" lvl="1" indent="-332613" defTabSz="566674">
              <a:spcBef>
                <a:spcPts val="1500"/>
              </a:spcBef>
              <a:buSzPct val="100000"/>
              <a:buChar char="•"/>
              <a:defRPr sz="3492"/>
            </a:pPr>
            <a:r>
              <a:rPr sz="3600" dirty="0"/>
              <a:t>How might this change with different management decisions?</a:t>
            </a:r>
            <a:br>
              <a:rPr sz="3600" dirty="0"/>
            </a:br>
            <a:endParaRPr sz="3600" dirty="0"/>
          </a:p>
          <a:p>
            <a:pPr marL="615950" indent="-615950" defTabSz="566674">
              <a:spcBef>
                <a:spcPts val="1500"/>
              </a:spcBef>
              <a:defRPr sz="5820"/>
            </a:pPr>
            <a:r>
              <a:rPr sz="3600" dirty="0"/>
              <a:t>How will revenues change in response to changes in pricing?</a:t>
            </a:r>
          </a:p>
          <a:p>
            <a:pPr marL="1121029" lvl="1" indent="-332613" defTabSz="566674">
              <a:spcBef>
                <a:spcPts val="1500"/>
              </a:spcBef>
              <a:buSzPct val="100000"/>
              <a:buChar char="•"/>
              <a:defRPr sz="3492"/>
            </a:pPr>
            <a:r>
              <a:rPr sz="3600" dirty="0"/>
              <a:t>Entry fees, accommodation costs</a:t>
            </a:r>
          </a:p>
        </p:txBody>
      </p:sp>
      <p:sp>
        <p:nvSpPr>
          <p:cNvPr id="616" name="?"/>
          <p:cNvSpPr txBox="1"/>
          <p:nvPr/>
        </p:nvSpPr>
        <p:spPr>
          <a:xfrm>
            <a:off x="8582942" y="171450"/>
            <a:ext cx="3606801" cy="7835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0" b="1">
                <a:solidFill>
                  <a:srgbClr val="FFFB00"/>
                </a:solidFill>
                <a:latin typeface="Times New Roman"/>
                <a:ea typeface="Times New Roman"/>
                <a:cs typeface="Times New Roman"/>
                <a:sym typeface="Times New Roman"/>
              </a:defRPr>
            </a:lvl1pPr>
          </a:lstStyle>
          <a:p>
            <a:r>
              <a:rPr dirty="0"/>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Travel cost case study: preparation"/>
          <p:cNvSpPr txBox="1">
            <a:spLocks noGrp="1"/>
          </p:cNvSpPr>
          <p:nvPr>
            <p:ph type="title"/>
          </p:nvPr>
        </p:nvSpPr>
        <p:spPr>
          <a:xfrm>
            <a:off x="812800" y="0"/>
            <a:ext cx="11216640" cy="1885245"/>
          </a:xfrm>
          <a:prstGeom prst="rect">
            <a:avLst/>
          </a:prstGeom>
        </p:spPr>
        <p:txBody>
          <a:bodyPr/>
          <a:lstStyle/>
          <a:p>
            <a:r>
              <a:rPr dirty="0"/>
              <a:t>Travel cost case study: preparation</a:t>
            </a:r>
          </a:p>
        </p:txBody>
      </p:sp>
      <p:sp>
        <p:nvSpPr>
          <p:cNvPr id="621" name="Identify choice set…"/>
          <p:cNvSpPr txBox="1">
            <a:spLocks noGrp="1"/>
          </p:cNvSpPr>
          <p:nvPr>
            <p:ph type="body" idx="1"/>
          </p:nvPr>
        </p:nvSpPr>
        <p:spPr>
          <a:xfrm>
            <a:off x="812800" y="1625600"/>
            <a:ext cx="7543800" cy="7315200"/>
          </a:xfrm>
          <a:prstGeom prst="rect">
            <a:avLst/>
          </a:prstGeom>
        </p:spPr>
        <p:txBody>
          <a:bodyPr>
            <a:noAutofit/>
          </a:bodyPr>
          <a:lstStyle/>
          <a:p>
            <a:pPr marL="596900" indent="-596900" defTabSz="549148">
              <a:spcBef>
                <a:spcPts val="1500"/>
              </a:spcBef>
              <a:defRPr sz="5640"/>
            </a:pPr>
            <a:r>
              <a:rPr sz="3600" dirty="0"/>
              <a:t>Identify choice set</a:t>
            </a:r>
          </a:p>
          <a:p>
            <a:pPr marL="1086358" lvl="1" indent="-322325" defTabSz="549148">
              <a:spcBef>
                <a:spcPts val="1500"/>
              </a:spcBef>
              <a:buSzPct val="100000"/>
              <a:buChar char="•"/>
              <a:defRPr sz="3384"/>
            </a:pPr>
            <a:r>
              <a:rPr sz="3600" dirty="0" err="1"/>
              <a:t>Umfolozi</a:t>
            </a:r>
            <a:r>
              <a:rPr sz="3600" dirty="0"/>
              <a:t>, </a:t>
            </a:r>
            <a:r>
              <a:rPr sz="3600" dirty="0" err="1"/>
              <a:t>Hluhluwe</a:t>
            </a:r>
            <a:r>
              <a:rPr sz="3600" dirty="0"/>
              <a:t>, </a:t>
            </a:r>
            <a:r>
              <a:rPr sz="3600" dirty="0" err="1"/>
              <a:t>Mkuzi</a:t>
            </a:r>
            <a:r>
              <a:rPr sz="3600" dirty="0"/>
              <a:t>, </a:t>
            </a:r>
            <a:r>
              <a:rPr sz="3600" dirty="0" err="1"/>
              <a:t>Itala</a:t>
            </a:r>
            <a:endParaRPr sz="3600" dirty="0"/>
          </a:p>
          <a:p>
            <a:pPr marL="1086358" lvl="1" indent="-322325" defTabSz="549148">
              <a:spcBef>
                <a:spcPts val="1500"/>
              </a:spcBef>
              <a:buSzPct val="100000"/>
              <a:buChar char="•"/>
              <a:defRPr sz="3384"/>
            </a:pPr>
            <a:r>
              <a:rPr sz="3600" dirty="0"/>
              <a:t>Quality differentiation: species and accommodation</a:t>
            </a:r>
            <a:br>
              <a:rPr sz="3600" dirty="0"/>
            </a:br>
            <a:endParaRPr sz="3600" dirty="0"/>
          </a:p>
          <a:p>
            <a:pPr marL="596900" indent="-596900" defTabSz="549148">
              <a:spcBef>
                <a:spcPts val="1500"/>
              </a:spcBef>
              <a:defRPr sz="5640"/>
            </a:pPr>
            <a:r>
              <a:rPr sz="3600" dirty="0"/>
              <a:t>Identify users</a:t>
            </a:r>
          </a:p>
          <a:p>
            <a:pPr marL="1086358" lvl="1" indent="-322325" defTabSz="549148">
              <a:spcBef>
                <a:spcPts val="1500"/>
              </a:spcBef>
              <a:buSzPct val="100000"/>
              <a:buChar char="•"/>
              <a:defRPr sz="3384"/>
            </a:pPr>
            <a:r>
              <a:rPr sz="3600" dirty="0"/>
              <a:t>Local residents</a:t>
            </a:r>
            <a:br>
              <a:rPr sz="3600" dirty="0"/>
            </a:br>
            <a:endParaRPr sz="3600" dirty="0"/>
          </a:p>
          <a:p>
            <a:pPr marL="596900" indent="-596900" defTabSz="549148">
              <a:spcBef>
                <a:spcPts val="1500"/>
              </a:spcBef>
              <a:defRPr sz="5640"/>
            </a:pPr>
            <a:r>
              <a:rPr sz="3600" dirty="0"/>
              <a:t>Collect data on visits</a:t>
            </a:r>
          </a:p>
          <a:p>
            <a:pPr marL="1086358" lvl="1" indent="-322325" defTabSz="549148">
              <a:spcBef>
                <a:spcPts val="1500"/>
              </a:spcBef>
              <a:buSzPct val="100000"/>
              <a:buChar char="•"/>
              <a:defRPr sz="3384"/>
            </a:pPr>
            <a:r>
              <a:rPr sz="3600" dirty="0"/>
              <a:t>Parks board had details of 26,000 bookings in 1994 – 95</a:t>
            </a:r>
          </a:p>
          <a:p>
            <a:pPr marL="1086358" lvl="1" indent="-322325" defTabSz="549148">
              <a:spcBef>
                <a:spcPts val="1500"/>
              </a:spcBef>
              <a:buSzPct val="100000"/>
              <a:buChar char="•"/>
              <a:defRPr sz="3384"/>
            </a:pPr>
            <a:r>
              <a:rPr sz="3600" dirty="0"/>
              <a:t>Sampled 1,000</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ravel cost case study: data"/>
          <p:cNvSpPr txBox="1">
            <a:spLocks noGrp="1"/>
          </p:cNvSpPr>
          <p:nvPr>
            <p:ph type="title"/>
          </p:nvPr>
        </p:nvSpPr>
        <p:spPr>
          <a:xfrm>
            <a:off x="932722" y="0"/>
            <a:ext cx="11216640" cy="1885245"/>
          </a:xfrm>
          <a:prstGeom prst="rect">
            <a:avLst/>
          </a:prstGeom>
        </p:spPr>
        <p:txBody>
          <a:bodyPr/>
          <a:lstStyle/>
          <a:p>
            <a:r>
              <a:rPr dirty="0"/>
              <a:t>Travel cost case study: data</a:t>
            </a:r>
          </a:p>
        </p:txBody>
      </p:sp>
      <p:sp>
        <p:nvSpPr>
          <p:cNvPr id="624" name="Individual data…"/>
          <p:cNvSpPr txBox="1">
            <a:spLocks noGrp="1"/>
          </p:cNvSpPr>
          <p:nvPr>
            <p:ph type="body" idx="1"/>
          </p:nvPr>
        </p:nvSpPr>
        <p:spPr>
          <a:xfrm>
            <a:off x="812800" y="1625600"/>
            <a:ext cx="10115030" cy="7315200"/>
          </a:xfrm>
          <a:prstGeom prst="rect">
            <a:avLst/>
          </a:prstGeom>
        </p:spPr>
        <p:txBody>
          <a:bodyPr>
            <a:normAutofit/>
          </a:bodyPr>
          <a:lstStyle/>
          <a:p>
            <a:pPr marL="622300" indent="-622300" defTabSz="572516">
              <a:spcBef>
                <a:spcPts val="1500"/>
              </a:spcBef>
              <a:defRPr sz="5880"/>
            </a:pPr>
            <a:r>
              <a:rPr sz="3600" dirty="0"/>
              <a:t>Individual data</a:t>
            </a:r>
          </a:p>
          <a:p>
            <a:pPr marL="1132586" lvl="1" indent="-336042" defTabSz="572516">
              <a:spcBef>
                <a:spcPts val="1500"/>
              </a:spcBef>
              <a:buSzPct val="100000"/>
              <a:buChar char="•"/>
              <a:defRPr sz="3528"/>
            </a:pPr>
            <a:r>
              <a:rPr sz="3600" dirty="0"/>
              <a:t>Address, party size, accommodation type, visit duration, park visited, entry fee, accommodation fee</a:t>
            </a:r>
            <a:br>
              <a:rPr sz="3600" dirty="0"/>
            </a:br>
            <a:endParaRPr sz="3600" dirty="0"/>
          </a:p>
          <a:p>
            <a:pPr marL="622300" indent="-622300" defTabSz="572516">
              <a:spcBef>
                <a:spcPts val="1500"/>
              </a:spcBef>
              <a:defRPr sz="5880"/>
            </a:pPr>
            <a:r>
              <a:rPr sz="3600" dirty="0"/>
              <a:t>GIS used to … </a:t>
            </a:r>
          </a:p>
          <a:p>
            <a:pPr marL="1132586" lvl="1" indent="-336042" defTabSz="572516">
              <a:spcBef>
                <a:spcPts val="1500"/>
              </a:spcBef>
              <a:buSzPct val="100000"/>
              <a:buChar char="•"/>
              <a:defRPr sz="3528"/>
            </a:pPr>
            <a:r>
              <a:rPr sz="3600" dirty="0"/>
              <a:t>… locate home, as assumed trip origin</a:t>
            </a:r>
          </a:p>
          <a:p>
            <a:pPr marL="1132586" lvl="1" indent="-336042" defTabSz="572516">
              <a:spcBef>
                <a:spcPts val="1500"/>
              </a:spcBef>
              <a:buSzPct val="100000"/>
              <a:buChar char="•"/>
              <a:defRPr sz="3528"/>
            </a:pPr>
            <a:r>
              <a:rPr sz="3600" dirty="0"/>
              <a:t>… match with </a:t>
            </a:r>
            <a:r>
              <a:rPr sz="3600" dirty="0" err="1"/>
              <a:t>neighbourhood</a:t>
            </a:r>
            <a:r>
              <a:rPr sz="3600" dirty="0"/>
              <a:t> socio-economic data</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Travel cost case study: trip costs"/>
          <p:cNvSpPr txBox="1">
            <a:spLocks noGrp="1"/>
          </p:cNvSpPr>
          <p:nvPr>
            <p:ph type="title"/>
          </p:nvPr>
        </p:nvSpPr>
        <p:spPr>
          <a:xfrm>
            <a:off x="812800" y="0"/>
            <a:ext cx="11216640" cy="1885245"/>
          </a:xfrm>
          <a:prstGeom prst="rect">
            <a:avLst/>
          </a:prstGeom>
        </p:spPr>
        <p:txBody>
          <a:bodyPr/>
          <a:lstStyle/>
          <a:p>
            <a:r>
              <a:rPr dirty="0"/>
              <a:t>Travel cost case study: trip costs</a:t>
            </a:r>
          </a:p>
        </p:txBody>
      </p:sp>
      <p:sp>
        <p:nvSpPr>
          <p:cNvPr id="627" name="Travel cost…"/>
          <p:cNvSpPr txBox="1">
            <a:spLocks noGrp="1"/>
          </p:cNvSpPr>
          <p:nvPr>
            <p:ph type="body" idx="1"/>
          </p:nvPr>
        </p:nvSpPr>
        <p:spPr>
          <a:xfrm>
            <a:off x="453036" y="1610610"/>
            <a:ext cx="12192000" cy="7315200"/>
          </a:xfrm>
          <a:prstGeom prst="rect">
            <a:avLst/>
          </a:prstGeom>
        </p:spPr>
        <p:txBody>
          <a:bodyPr>
            <a:noAutofit/>
          </a:bodyPr>
          <a:lstStyle/>
          <a:p>
            <a:pPr marL="539750" indent="-539750" defTabSz="496570">
              <a:spcBef>
                <a:spcPts val="1300"/>
              </a:spcBef>
              <a:defRPr sz="5100"/>
            </a:pPr>
            <a:r>
              <a:rPr sz="3600" dirty="0"/>
              <a:t>Travel cost</a:t>
            </a:r>
          </a:p>
          <a:p>
            <a:pPr marL="982344" lvl="1" indent="-291465" defTabSz="496570">
              <a:spcBef>
                <a:spcPts val="1300"/>
              </a:spcBef>
              <a:buSzPct val="100000"/>
              <a:buChar char="•"/>
              <a:defRPr sz="3060"/>
            </a:pPr>
            <a:r>
              <a:rPr sz="3600" dirty="0"/>
              <a:t>Calculate door-to-gate road distances for each household to each reserve</a:t>
            </a:r>
          </a:p>
          <a:p>
            <a:pPr marL="982344" lvl="1" indent="-291465" defTabSz="496570">
              <a:spcBef>
                <a:spcPts val="1300"/>
              </a:spcBef>
              <a:buSzPct val="100000"/>
              <a:buChar char="•"/>
              <a:defRPr sz="3060"/>
            </a:pPr>
            <a:r>
              <a:rPr sz="3600" dirty="0"/>
              <a:t>Speed and fuel consumption assumptions according to road types</a:t>
            </a:r>
            <a:br>
              <a:rPr sz="3600" dirty="0"/>
            </a:br>
            <a:endParaRPr sz="3600" dirty="0"/>
          </a:p>
          <a:p>
            <a:pPr marL="539750" indent="-539750" defTabSz="496570">
              <a:spcBef>
                <a:spcPts val="1300"/>
              </a:spcBef>
              <a:defRPr sz="5100"/>
            </a:pPr>
            <a:r>
              <a:rPr sz="3600" dirty="0"/>
              <a:t>+ Entrance fees</a:t>
            </a:r>
          </a:p>
          <a:p>
            <a:pPr marL="539750" indent="-539750" defTabSz="496570">
              <a:spcBef>
                <a:spcPts val="1300"/>
              </a:spcBef>
              <a:defRPr sz="5100"/>
            </a:pPr>
            <a:r>
              <a:rPr sz="3600" dirty="0"/>
              <a:t>+ Accommodation cost</a:t>
            </a:r>
          </a:p>
          <a:p>
            <a:pPr marL="539750" indent="-539750" defTabSz="496570">
              <a:spcBef>
                <a:spcPts val="1300"/>
              </a:spcBef>
              <a:defRPr sz="5100"/>
            </a:pPr>
            <a:r>
              <a:rPr sz="3600" dirty="0"/>
              <a:t>+ Cost of time travelling &amp; in park</a:t>
            </a:r>
          </a:p>
          <a:p>
            <a:pPr marL="982344" lvl="1" indent="-291465" defTabSz="496570">
              <a:spcBef>
                <a:spcPts val="1300"/>
              </a:spcBef>
              <a:buSzPct val="100000"/>
              <a:buChar char="•"/>
              <a:defRPr sz="3060"/>
            </a:pPr>
            <a:r>
              <a:rPr sz="3600" dirty="0"/>
              <a:t>Different wage multiples inferred from data: 1.49 &amp; 0.34</a:t>
            </a:r>
          </a:p>
          <a:p>
            <a:pPr marL="982344" lvl="1" indent="-291465" defTabSz="496570">
              <a:spcBef>
                <a:spcPts val="1300"/>
              </a:spcBef>
              <a:buSzPct val="100000"/>
              <a:buChar char="•"/>
              <a:defRPr sz="3060"/>
            </a:pPr>
            <a:r>
              <a:rPr sz="3600" dirty="0"/>
              <a:t>Wage based on average income for individual’s </a:t>
            </a:r>
            <a:r>
              <a:rPr sz="3600" dirty="0" err="1"/>
              <a:t>neighbourhood</a:t>
            </a:r>
            <a:endParaRPr sz="3600"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Welfare estimates: closing parks"/>
          <p:cNvSpPr txBox="1">
            <a:spLocks noGrp="1"/>
          </p:cNvSpPr>
          <p:nvPr>
            <p:ph type="title"/>
          </p:nvPr>
        </p:nvSpPr>
        <p:spPr>
          <a:xfrm>
            <a:off x="895074" y="0"/>
            <a:ext cx="11216640" cy="1885245"/>
          </a:xfrm>
          <a:prstGeom prst="rect">
            <a:avLst/>
          </a:prstGeom>
        </p:spPr>
        <p:txBody>
          <a:bodyPr/>
          <a:lstStyle/>
          <a:p>
            <a:r>
              <a:rPr dirty="0"/>
              <a:t>Welfare estimates: closing parks</a:t>
            </a:r>
          </a:p>
        </p:txBody>
      </p:sp>
      <p:pic>
        <p:nvPicPr>
          <p:cNvPr id="630" name="Screen Shot 2012-10-23 at 20.41.47.png" descr="Screen Shot 2012-10-23 at 20.41.47.png"/>
          <p:cNvPicPr>
            <a:picLocks noChangeAspect="1"/>
          </p:cNvPicPr>
          <p:nvPr/>
        </p:nvPicPr>
        <p:blipFill>
          <a:blip r:embed="rId3"/>
          <a:stretch>
            <a:fillRect/>
          </a:stretch>
        </p:blipFill>
        <p:spPr>
          <a:xfrm>
            <a:off x="698499" y="1524000"/>
            <a:ext cx="11609789" cy="510540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 name="Old_house_near_the_river_in_Brugge,_Belgium.png" descr="Old_house_near_the_river_in_Brugge,_Belgium.png"/>
          <p:cNvPicPr>
            <a:picLocks noChangeAspect="1"/>
          </p:cNvPicPr>
          <p:nvPr/>
        </p:nvPicPr>
        <p:blipFill>
          <a:blip r:embed="rId3"/>
          <a:stretch>
            <a:fillRect/>
          </a:stretch>
        </p:blipFill>
        <p:spPr>
          <a:xfrm>
            <a:off x="-177800" y="0"/>
            <a:ext cx="13004800" cy="9753600"/>
          </a:xfrm>
          <a:prstGeom prst="rect">
            <a:avLst/>
          </a:prstGeom>
          <a:ln w="12700">
            <a:miter lim="400000"/>
          </a:ln>
        </p:spPr>
      </p:pic>
      <p:sp>
        <p:nvSpPr>
          <p:cNvPr id="638" name="Hedonic pricing"/>
          <p:cNvSpPr txBox="1">
            <a:spLocks noGrp="1"/>
          </p:cNvSpPr>
          <p:nvPr>
            <p:ph type="title"/>
          </p:nvPr>
        </p:nvSpPr>
        <p:spPr>
          <a:prstGeom prst="rect">
            <a:avLst/>
          </a:prstGeom>
          <a:effectLst>
            <a:outerShdw blurRad="127000" dist="76200" dir="2700000" rotWithShape="0">
              <a:srgbClr val="000000">
                <a:alpha val="75000"/>
              </a:srgbClr>
            </a:outerShdw>
          </a:effectLst>
        </p:spPr>
        <p:txBody>
          <a:bodyPr anchor="b"/>
          <a:lstStyle/>
          <a:p>
            <a:r>
              <a:rPr dirty="0">
                <a:solidFill>
                  <a:schemeClr val="bg1"/>
                </a:solidFill>
              </a:rPr>
              <a:t>Hedonic pricing</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Hedonic pricing: basics"/>
          <p:cNvSpPr txBox="1">
            <a:spLocks noGrp="1"/>
          </p:cNvSpPr>
          <p:nvPr>
            <p:ph type="title"/>
          </p:nvPr>
        </p:nvSpPr>
        <p:spPr>
          <a:xfrm>
            <a:off x="812800" y="0"/>
            <a:ext cx="11216640" cy="1885245"/>
          </a:xfrm>
          <a:prstGeom prst="rect">
            <a:avLst/>
          </a:prstGeom>
        </p:spPr>
        <p:txBody>
          <a:bodyPr/>
          <a:lstStyle/>
          <a:p>
            <a:r>
              <a:rPr dirty="0"/>
              <a:t>Hedonic pricing: basics</a:t>
            </a:r>
          </a:p>
        </p:txBody>
      </p:sp>
      <p:sp>
        <p:nvSpPr>
          <p:cNvPr id="643" name="Assume price of a market good (e.g. house) is a function of its characteristics ……"/>
          <p:cNvSpPr txBox="1">
            <a:spLocks noGrp="1"/>
          </p:cNvSpPr>
          <p:nvPr>
            <p:ph type="body" idx="1"/>
          </p:nvPr>
        </p:nvSpPr>
        <p:spPr>
          <a:xfrm>
            <a:off x="812800" y="1625600"/>
            <a:ext cx="11379200" cy="3162300"/>
          </a:xfrm>
          <a:prstGeom prst="rect">
            <a:avLst/>
          </a:prstGeom>
        </p:spPr>
        <p:txBody>
          <a:bodyPr numCol="2" spcCol="568959">
            <a:normAutofit lnSpcReduction="10000"/>
          </a:bodyPr>
          <a:lstStyle/>
          <a:p>
            <a:pPr marL="317500" indent="-317500" defTabSz="292100">
              <a:spcBef>
                <a:spcPts val="800"/>
              </a:spcBef>
              <a:defRPr sz="3000" b="1"/>
            </a:pPr>
            <a:r>
              <a:rPr dirty="0"/>
              <a:t>Assume price of a market good (e.g. house) is a function of its characteristics … </a:t>
            </a:r>
          </a:p>
          <a:p>
            <a:pPr marL="317500" indent="-317500" defTabSz="292100">
              <a:spcBef>
                <a:spcPts val="800"/>
              </a:spcBef>
              <a:defRPr sz="3000"/>
            </a:pPr>
            <a:r>
              <a:rPr dirty="0"/>
              <a:t>… including environmental quality characteristics</a:t>
            </a:r>
            <a:br>
              <a:rPr dirty="0"/>
            </a:br>
            <a:r>
              <a:rPr dirty="0"/>
              <a:t/>
            </a:r>
            <a:br>
              <a:rPr dirty="0"/>
            </a:br>
            <a:r>
              <a:rPr dirty="0"/>
              <a:t>h = h(q</a:t>
            </a:r>
            <a:r>
              <a:rPr baseline="-5999" dirty="0"/>
              <a:t>1</a:t>
            </a:r>
            <a:r>
              <a:rPr dirty="0"/>
              <a:t>, q</a:t>
            </a:r>
            <a:r>
              <a:rPr baseline="-5999" dirty="0"/>
              <a:t>2</a:t>
            </a:r>
            <a:r>
              <a:rPr dirty="0"/>
              <a:t>, …, </a:t>
            </a:r>
            <a:r>
              <a:rPr dirty="0" err="1"/>
              <a:t>q</a:t>
            </a:r>
            <a:r>
              <a:rPr baseline="-5999" dirty="0" err="1"/>
              <a:t>n</a:t>
            </a:r>
            <a:r>
              <a:rPr dirty="0"/>
              <a:t>) + ε</a:t>
            </a:r>
          </a:p>
          <a:p>
            <a:pPr marL="317500" indent="-317500" defTabSz="292100">
              <a:spcBef>
                <a:spcPts val="800"/>
              </a:spcBef>
              <a:defRPr sz="3000"/>
            </a:pPr>
            <a:r>
              <a:rPr dirty="0"/>
              <a:t>Value of an environmental good ≈ price differential it induces between otherwise-identical houses</a:t>
            </a:r>
            <a:br>
              <a:rPr dirty="0"/>
            </a:br>
            <a:r>
              <a:rPr dirty="0"/>
              <a:t/>
            </a:r>
            <a:br>
              <a:rPr dirty="0"/>
            </a:br>
            <a:r>
              <a:rPr dirty="0"/>
              <a:t/>
            </a:r>
            <a:br>
              <a:rPr dirty="0"/>
            </a:br>
            <a:r>
              <a:rPr dirty="0"/>
              <a:t/>
            </a:r>
            <a:br>
              <a:rPr dirty="0"/>
            </a:br>
            <a:endParaRPr dirty="0"/>
          </a:p>
        </p:txBody>
      </p:sp>
      <p:pic>
        <p:nvPicPr>
          <p:cNvPr id="644" name="Old_house_near_the_river_in_Brugge,_Belgium.png" descr="Old_house_near_the_river_in_Brugge,_Belgium.png"/>
          <p:cNvPicPr>
            <a:picLocks noChangeAspect="1"/>
          </p:cNvPicPr>
          <p:nvPr/>
        </p:nvPicPr>
        <p:blipFill>
          <a:blip r:embed="rId2"/>
          <a:srcRect l="20089" r="19910"/>
          <a:stretch>
            <a:fillRect/>
          </a:stretch>
        </p:blipFill>
        <p:spPr>
          <a:xfrm>
            <a:off x="0" y="5295900"/>
            <a:ext cx="2844800" cy="3556000"/>
          </a:xfrm>
          <a:prstGeom prst="rect">
            <a:avLst/>
          </a:prstGeom>
          <a:ln w="12700">
            <a:miter lim="400000"/>
          </a:ln>
        </p:spPr>
      </p:pic>
      <p:grpSp>
        <p:nvGrpSpPr>
          <p:cNvPr id="647" name="Group"/>
          <p:cNvGrpSpPr/>
          <p:nvPr/>
        </p:nvGrpSpPr>
        <p:grpSpPr>
          <a:xfrm>
            <a:off x="2287539" y="6600389"/>
            <a:ext cx="1107523" cy="1075085"/>
            <a:chOff x="8542" y="0"/>
            <a:chExt cx="1107521" cy="1075083"/>
          </a:xfrm>
        </p:grpSpPr>
        <p:sp>
          <p:nvSpPr>
            <p:cNvPr id="645" name="Star"/>
            <p:cNvSpPr/>
            <p:nvPr/>
          </p:nvSpPr>
          <p:spPr>
            <a:xfrm>
              <a:off x="8542" y="0"/>
              <a:ext cx="1107522" cy="10750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646" name="£"/>
            <p:cNvSpPr txBox="1"/>
            <p:nvPr/>
          </p:nvSpPr>
          <p:spPr>
            <a:xfrm>
              <a:off x="331483" y="202962"/>
              <a:ext cx="487330" cy="7494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sp>
        <p:nvSpPr>
          <p:cNvPr id="648" name="="/>
          <p:cNvSpPr txBox="1"/>
          <p:nvPr/>
        </p:nvSpPr>
        <p:spPr>
          <a:xfrm>
            <a:off x="3517900" y="6756400"/>
            <a:ext cx="487330" cy="749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b="1">
                <a:latin typeface="+mn-lt"/>
                <a:ea typeface="+mn-ea"/>
                <a:cs typeface="+mn-cs"/>
                <a:sym typeface="Myriad Pro"/>
              </a:defRPr>
            </a:lvl1pPr>
          </a:lstStyle>
          <a:p>
            <a:r>
              <a:rPr dirty="0">
                <a:solidFill>
                  <a:schemeClr val="tx1"/>
                </a:solidFill>
              </a:rPr>
              <a:t>=</a:t>
            </a:r>
          </a:p>
        </p:txBody>
      </p:sp>
      <p:sp>
        <p:nvSpPr>
          <p:cNvPr id="649" name="bedrooms"/>
          <p:cNvSpPr txBox="1"/>
          <p:nvPr/>
        </p:nvSpPr>
        <p:spPr>
          <a:xfrm>
            <a:off x="4838700" y="5346756"/>
            <a:ext cx="2654300" cy="749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bedrooms</a:t>
            </a:r>
          </a:p>
        </p:txBody>
      </p:sp>
      <p:sp>
        <p:nvSpPr>
          <p:cNvPr id="650" name="bathrooms"/>
          <p:cNvSpPr txBox="1"/>
          <p:nvPr/>
        </p:nvSpPr>
        <p:spPr>
          <a:xfrm>
            <a:off x="4356100" y="6324600"/>
            <a:ext cx="2654300"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bathrooms</a:t>
            </a:r>
          </a:p>
        </p:txBody>
      </p:sp>
      <p:sp>
        <p:nvSpPr>
          <p:cNvPr id="651" name="parking"/>
          <p:cNvSpPr txBox="1"/>
          <p:nvPr/>
        </p:nvSpPr>
        <p:spPr>
          <a:xfrm>
            <a:off x="4267200" y="7430749"/>
            <a:ext cx="2654300"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parking</a:t>
            </a:r>
          </a:p>
        </p:txBody>
      </p:sp>
      <p:sp>
        <p:nvSpPr>
          <p:cNvPr id="652" name="original features"/>
          <p:cNvSpPr txBox="1"/>
          <p:nvPr/>
        </p:nvSpPr>
        <p:spPr>
          <a:xfrm>
            <a:off x="7078897" y="6756400"/>
            <a:ext cx="2844800" cy="1358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original</a:t>
            </a:r>
            <a:r>
              <a:rPr dirty="0"/>
              <a:t> </a:t>
            </a:r>
            <a:r>
              <a:rPr dirty="0">
                <a:solidFill>
                  <a:schemeClr val="tx1"/>
                </a:solidFill>
              </a:rPr>
              <a:t>features</a:t>
            </a:r>
          </a:p>
        </p:txBody>
      </p:sp>
      <p:sp>
        <p:nvSpPr>
          <p:cNvPr id="653" name="aircraft noise"/>
          <p:cNvSpPr txBox="1"/>
          <p:nvPr/>
        </p:nvSpPr>
        <p:spPr>
          <a:xfrm>
            <a:off x="7264400" y="5257800"/>
            <a:ext cx="2540000" cy="124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rPr>
                <a:solidFill>
                  <a:schemeClr val="tx1"/>
                </a:solidFill>
              </a:rPr>
              <a:t>aircraft noise</a:t>
            </a:r>
          </a:p>
        </p:txBody>
      </p:sp>
      <p:sp>
        <p:nvSpPr>
          <p:cNvPr id="654" name="air quality"/>
          <p:cNvSpPr txBox="1"/>
          <p:nvPr/>
        </p:nvSpPr>
        <p:spPr>
          <a:xfrm>
            <a:off x="8547100" y="6705600"/>
            <a:ext cx="2844800" cy="92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t>air quality</a:t>
            </a:r>
          </a:p>
        </p:txBody>
      </p:sp>
      <p:sp>
        <p:nvSpPr>
          <p:cNvPr id="655" name="green spaces"/>
          <p:cNvSpPr txBox="1"/>
          <p:nvPr/>
        </p:nvSpPr>
        <p:spPr>
          <a:xfrm>
            <a:off x="9992193" y="7099508"/>
            <a:ext cx="2382604" cy="1358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green spaces</a:t>
            </a:r>
          </a:p>
        </p:txBody>
      </p:sp>
      <p:sp>
        <p:nvSpPr>
          <p:cNvPr id="656" name="water amenities"/>
          <p:cNvSpPr txBox="1"/>
          <p:nvPr/>
        </p:nvSpPr>
        <p:spPr>
          <a:xfrm>
            <a:off x="9779000" y="5422900"/>
            <a:ext cx="2197100" cy="1358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water </a:t>
            </a:r>
            <a:r>
              <a:rPr dirty="0"/>
              <a:t>amenities</a:t>
            </a:r>
          </a:p>
        </p:txBody>
      </p:sp>
      <p:sp>
        <p:nvSpPr>
          <p:cNvPr id="657" name="Rounded Rectangle"/>
          <p:cNvSpPr/>
          <p:nvPr/>
        </p:nvSpPr>
        <p:spPr>
          <a:xfrm>
            <a:off x="4267200" y="5143500"/>
            <a:ext cx="7950200" cy="3873500"/>
          </a:xfrm>
          <a:prstGeom prst="roundRect">
            <a:avLst>
              <a:gd name="adj" fmla="val 4918"/>
            </a:avLst>
          </a:prstGeom>
          <a:ln w="25400">
            <a:solidFill>
              <a:schemeClr val="tx1"/>
            </a:solidFill>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658" name="local schools"/>
          <p:cNvSpPr txBox="1"/>
          <p:nvPr/>
        </p:nvSpPr>
        <p:spPr>
          <a:xfrm>
            <a:off x="6921500" y="8172450"/>
            <a:ext cx="2933700" cy="749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latin typeface="+mn-lt"/>
                <a:ea typeface="+mn-ea"/>
                <a:cs typeface="+mn-cs"/>
                <a:sym typeface="Myriad Pro"/>
              </a:defRPr>
            </a:lvl1pPr>
          </a:lstStyle>
          <a:p>
            <a:r>
              <a:rPr>
                <a:solidFill>
                  <a:schemeClr val="tx1"/>
                </a:solidFill>
              </a:rPr>
              <a:t>local schools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643">
                                            <p:txEl>
                                              <p:pRg st="1" end="1"/>
                                            </p:txEl>
                                          </p:spTgt>
                                        </p:tgtEl>
                                        <p:attrNameLst>
                                          <p:attrName>style.visibility</p:attrName>
                                        </p:attrNameLst>
                                      </p:cBhvr>
                                      <p:to>
                                        <p:strVal val="visible"/>
                                      </p:to>
                                    </p:set>
                                    <p:animEffect transition="in" filter="dissolve">
                                      <p:cBhvr>
                                        <p:cTn id="7" dur="400"/>
                                        <p:tgtEl>
                                          <p:spTgt spid="6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643">
                                            <p:txEl>
                                              <p:pRg st="2" end="2"/>
                                            </p:txEl>
                                          </p:spTgt>
                                        </p:tgtEl>
                                        <p:attrNameLst>
                                          <p:attrName>style.visibility</p:attrName>
                                        </p:attrNameLst>
                                      </p:cBhvr>
                                      <p:to>
                                        <p:strVal val="visible"/>
                                      </p:to>
                                    </p:set>
                                    <p:animEffect transition="in" filter="dissolve">
                                      <p:cBhvr>
                                        <p:cTn id="12" dur="400"/>
                                        <p:tgtEl>
                                          <p:spTgt spid="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1" build="p"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Hedonic pricing: regression models"/>
          <p:cNvSpPr txBox="1">
            <a:spLocks noGrp="1"/>
          </p:cNvSpPr>
          <p:nvPr>
            <p:ph type="title"/>
          </p:nvPr>
        </p:nvSpPr>
        <p:spPr>
          <a:xfrm>
            <a:off x="812800" y="0"/>
            <a:ext cx="11216640" cy="1885245"/>
          </a:xfrm>
          <a:prstGeom prst="rect">
            <a:avLst/>
          </a:prstGeom>
        </p:spPr>
        <p:txBody>
          <a:bodyPr/>
          <a:lstStyle/>
          <a:p>
            <a:r>
              <a:rPr dirty="0"/>
              <a:t>Hedonic pricing: regression models</a:t>
            </a:r>
          </a:p>
        </p:txBody>
      </p:sp>
      <p:sp>
        <p:nvSpPr>
          <p:cNvPr id="661" name="LHS: sale price…"/>
          <p:cNvSpPr txBox="1">
            <a:spLocks noGrp="1"/>
          </p:cNvSpPr>
          <p:nvPr>
            <p:ph type="body" idx="1"/>
          </p:nvPr>
        </p:nvSpPr>
        <p:spPr>
          <a:xfrm>
            <a:off x="333113" y="1370766"/>
            <a:ext cx="6007725" cy="8103017"/>
          </a:xfrm>
          <a:prstGeom prst="rect">
            <a:avLst/>
          </a:prstGeom>
        </p:spPr>
        <p:txBody>
          <a:bodyPr>
            <a:normAutofit lnSpcReduction="10000"/>
          </a:bodyPr>
          <a:lstStyle/>
          <a:p>
            <a:pPr marL="406400" indent="-406400" defTabSz="373887">
              <a:spcBef>
                <a:spcPts val="1000"/>
              </a:spcBef>
              <a:defRPr sz="3839"/>
            </a:pPr>
            <a:r>
              <a:rPr sz="3200" dirty="0"/>
              <a:t>LHS: sale price</a:t>
            </a:r>
          </a:p>
          <a:p>
            <a:pPr marL="406400" indent="-406400" defTabSz="373887">
              <a:spcBef>
                <a:spcPts val="1000"/>
              </a:spcBef>
              <a:defRPr sz="3839"/>
            </a:pPr>
            <a:r>
              <a:rPr sz="3200" dirty="0"/>
              <a:t>RHS</a:t>
            </a:r>
          </a:p>
          <a:p>
            <a:pPr marL="739647" lvl="1" indent="-219455" defTabSz="373887">
              <a:spcBef>
                <a:spcPts val="1000"/>
              </a:spcBef>
              <a:buSzPct val="100000"/>
              <a:buChar char="•"/>
              <a:defRPr sz="2304">
                <a:solidFill>
                  <a:srgbClr val="FFFB00"/>
                </a:solidFill>
              </a:defRPr>
            </a:pPr>
            <a:r>
              <a:rPr sz="2800" dirty="0">
                <a:solidFill>
                  <a:schemeClr val="tx1">
                    <a:lumMod val="95000"/>
                    <a:lumOff val="5000"/>
                  </a:schemeClr>
                </a:solidFill>
              </a:rPr>
              <a:t>Environmental</a:t>
            </a:r>
          </a:p>
          <a:p>
            <a:pPr marL="1056639" lvl="2" indent="-325119" defTabSz="373887">
              <a:spcBef>
                <a:spcPts val="1000"/>
              </a:spcBef>
              <a:buSzPct val="100000"/>
              <a:defRPr sz="2048">
                <a:solidFill>
                  <a:srgbClr val="FFFB00"/>
                </a:solidFill>
              </a:defRPr>
            </a:pPr>
            <a:r>
              <a:rPr sz="2800" dirty="0">
                <a:solidFill>
                  <a:schemeClr val="tx1">
                    <a:lumMod val="95000"/>
                    <a:lumOff val="5000"/>
                  </a:schemeClr>
                </a:solidFill>
              </a:rPr>
              <a:t>Noise; air quality; water quality of nearby lake; scenic views; …</a:t>
            </a:r>
          </a:p>
          <a:p>
            <a:pPr marL="739647" lvl="1" indent="-219455" defTabSz="373887">
              <a:spcBef>
                <a:spcPts val="1000"/>
              </a:spcBef>
              <a:buSzPct val="100000"/>
              <a:buChar char="•"/>
              <a:defRPr sz="2304"/>
            </a:pPr>
            <a:r>
              <a:rPr sz="2800" dirty="0"/>
              <a:t>Structural</a:t>
            </a:r>
          </a:p>
          <a:p>
            <a:pPr marL="1056639" lvl="2" indent="-325119" defTabSz="373887">
              <a:spcBef>
                <a:spcPts val="1000"/>
              </a:spcBef>
              <a:buSzPct val="100000"/>
              <a:defRPr sz="2048"/>
            </a:pPr>
            <a:r>
              <a:rPr sz="2800" dirty="0"/>
              <a:t>floor area; # rooms; # bathrooms; # garages; size of garden; heating type; … </a:t>
            </a:r>
          </a:p>
          <a:p>
            <a:pPr marL="739647" lvl="1" indent="-219455" defTabSz="373887">
              <a:spcBef>
                <a:spcPts val="1000"/>
              </a:spcBef>
              <a:buSzPct val="100000"/>
              <a:buChar char="•"/>
              <a:defRPr sz="2304"/>
            </a:pPr>
            <a:r>
              <a:rPr sz="2800" dirty="0"/>
              <a:t>Accessibility (GIS)</a:t>
            </a:r>
          </a:p>
          <a:p>
            <a:pPr marL="1056639" lvl="2" indent="-325119" defTabSz="373887">
              <a:spcBef>
                <a:spcPts val="1000"/>
              </a:spcBef>
              <a:buSzPct val="100000"/>
              <a:defRPr sz="2048"/>
            </a:pPr>
            <a:r>
              <a:rPr sz="2800" dirty="0"/>
              <a:t>Distance to: bus stop; town </a:t>
            </a:r>
            <a:r>
              <a:rPr sz="2800" dirty="0" err="1"/>
              <a:t>centre</a:t>
            </a:r>
            <a:r>
              <a:rPr sz="2800" dirty="0"/>
              <a:t>; shopping </a:t>
            </a:r>
            <a:r>
              <a:rPr sz="2800" dirty="0" err="1"/>
              <a:t>centre</a:t>
            </a:r>
            <a:r>
              <a:rPr sz="2800" dirty="0"/>
              <a:t>; … </a:t>
            </a:r>
          </a:p>
          <a:p>
            <a:pPr marL="739647" lvl="1" indent="-219455" defTabSz="373887">
              <a:spcBef>
                <a:spcPts val="1000"/>
              </a:spcBef>
              <a:buSzPct val="100000"/>
              <a:buChar char="•"/>
              <a:defRPr sz="2304"/>
            </a:pPr>
            <a:r>
              <a:rPr sz="2800" dirty="0" err="1"/>
              <a:t>Neighbourhood</a:t>
            </a:r>
            <a:endParaRPr sz="2800" dirty="0"/>
          </a:p>
          <a:p>
            <a:pPr marL="1056639" lvl="2" indent="-325119" defTabSz="373887">
              <a:spcBef>
                <a:spcPts val="1000"/>
              </a:spcBef>
              <a:buSzPct val="100000"/>
              <a:defRPr sz="2048"/>
            </a:pPr>
            <a:r>
              <a:rPr sz="2800" dirty="0"/>
              <a:t>Average age; crime rate; school quality; … </a:t>
            </a:r>
          </a:p>
          <a:p>
            <a:pPr marL="739647" lvl="1" indent="-219455" defTabSz="373887">
              <a:spcBef>
                <a:spcPts val="1000"/>
              </a:spcBef>
              <a:buSzPct val="100000"/>
              <a:buChar char="•"/>
              <a:defRPr sz="2304"/>
            </a:pPr>
            <a:r>
              <a:rPr sz="2800" dirty="0"/>
              <a:t>Market conditions</a:t>
            </a:r>
          </a:p>
          <a:p>
            <a:pPr marL="1056639" lvl="2" indent="-325119" defTabSz="373887">
              <a:spcBef>
                <a:spcPts val="1000"/>
              </a:spcBef>
              <a:buSzPct val="100000"/>
              <a:defRPr sz="2048"/>
            </a:pPr>
            <a:r>
              <a:rPr sz="2800" dirty="0"/>
              <a:t>Year and month of sale; … </a:t>
            </a:r>
          </a:p>
        </p:txBody>
      </p:sp>
      <p:pic>
        <p:nvPicPr>
          <p:cNvPr id="662" name="Screen Shot 2012-10-23 at 21.31.12.png" descr="Screen Shot 2012-10-23 at 21.31.12.png"/>
          <p:cNvPicPr>
            <a:picLocks noChangeAspect="1"/>
          </p:cNvPicPr>
          <p:nvPr/>
        </p:nvPicPr>
        <p:blipFill>
          <a:blip r:embed="rId3"/>
          <a:stretch>
            <a:fillRect/>
          </a:stretch>
        </p:blipFill>
        <p:spPr>
          <a:xfrm>
            <a:off x="6197600" y="1254342"/>
            <a:ext cx="6807200" cy="821944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ubstitutes"/>
          <p:cNvSpPr txBox="1">
            <a:spLocks noGrp="1"/>
          </p:cNvSpPr>
          <p:nvPr>
            <p:ph type="title"/>
          </p:nvPr>
        </p:nvSpPr>
        <p:spPr>
          <a:xfrm>
            <a:off x="797561" y="0"/>
            <a:ext cx="11216640" cy="1885245"/>
          </a:xfrm>
          <a:prstGeom prst="rect">
            <a:avLst/>
          </a:prstGeom>
        </p:spPr>
        <p:txBody>
          <a:bodyPr>
            <a:normAutofit/>
          </a:bodyPr>
          <a:lstStyle/>
          <a:p>
            <a:r>
              <a:rPr sz="4400" dirty="0"/>
              <a:t>Substitutes</a:t>
            </a:r>
          </a:p>
        </p:txBody>
      </p:sp>
      <p:sp>
        <p:nvSpPr>
          <p:cNvPr id="264" name="Utility derived from           or"/>
          <p:cNvSpPr txBox="1">
            <a:spLocks noGrp="1"/>
          </p:cNvSpPr>
          <p:nvPr>
            <p:ph type="body" idx="1"/>
          </p:nvPr>
        </p:nvSpPr>
        <p:spPr>
          <a:xfrm>
            <a:off x="517346" y="1573657"/>
            <a:ext cx="11049000" cy="1587500"/>
          </a:xfrm>
          <a:prstGeom prst="rect">
            <a:avLst/>
          </a:prstGeom>
        </p:spPr>
        <p:txBody>
          <a:bodyPr>
            <a:normAutofit/>
          </a:bodyPr>
          <a:lstStyle/>
          <a:p>
            <a:pPr marL="635000" indent="-635000"/>
            <a:r>
              <a:rPr sz="3200" dirty="0"/>
              <a:t>Utility derived from       </a:t>
            </a:r>
            <a:r>
              <a:rPr lang="en-GB" sz="3200" dirty="0"/>
              <a:t>		</a:t>
            </a:r>
            <a:r>
              <a:rPr sz="3200" dirty="0"/>
              <a:t> </a:t>
            </a:r>
            <a:r>
              <a:rPr sz="3200" b="1" dirty="0"/>
              <a:t>or</a:t>
            </a:r>
          </a:p>
        </p:txBody>
      </p:sp>
      <p:sp>
        <p:nvSpPr>
          <p:cNvPr id="265" name="e"/>
          <p:cNvSpPr/>
          <p:nvPr/>
        </p:nvSpPr>
        <p:spPr>
          <a:xfrm>
            <a:off x="4939643" y="1369357"/>
            <a:ext cx="1124607" cy="1124121"/>
          </a:xfrm>
          <a:prstGeom prst="rect">
            <a:avLst/>
          </a:prstGeom>
          <a:solidFill>
            <a:srgbClr val="4F8F00"/>
          </a:solidFill>
          <a:ln w="254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e</a:t>
            </a:r>
          </a:p>
        </p:txBody>
      </p:sp>
      <p:grpSp>
        <p:nvGrpSpPr>
          <p:cNvPr id="269" name="Group"/>
          <p:cNvGrpSpPr/>
          <p:nvPr/>
        </p:nvGrpSpPr>
        <p:grpSpPr>
          <a:xfrm>
            <a:off x="7281066" y="1368997"/>
            <a:ext cx="1600270" cy="1668375"/>
            <a:chOff x="0" y="0"/>
            <a:chExt cx="1600269" cy="1668373"/>
          </a:xfrm>
        </p:grpSpPr>
        <p:sp>
          <p:nvSpPr>
            <p:cNvPr id="266"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m</a:t>
              </a:r>
            </a:p>
          </p:txBody>
        </p:sp>
        <p:sp>
          <p:nvSpPr>
            <p:cNvPr id="267"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268" name="£"/>
            <p:cNvSpPr txBox="1"/>
            <p:nvPr/>
          </p:nvSpPr>
          <p:spPr>
            <a:xfrm>
              <a:off x="815689" y="796252"/>
              <a:ext cx="487330" cy="7494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274" name="Group"/>
          <p:cNvGrpSpPr/>
          <p:nvPr/>
        </p:nvGrpSpPr>
        <p:grpSpPr>
          <a:xfrm>
            <a:off x="4099573" y="3038375"/>
            <a:ext cx="5127134" cy="3452116"/>
            <a:chOff x="0" y="0"/>
            <a:chExt cx="5127133" cy="3452113"/>
          </a:xfrm>
        </p:grpSpPr>
        <p:pic>
          <p:nvPicPr>
            <p:cNvPr id="270" name="perrier.png" descr="perrier.png"/>
            <p:cNvPicPr>
              <a:picLocks noChangeAspect="1"/>
            </p:cNvPicPr>
            <p:nvPr/>
          </p:nvPicPr>
          <p:blipFill>
            <a:blip r:embed="rId3"/>
            <a:stretch>
              <a:fillRect/>
            </a:stretch>
          </p:blipFill>
          <p:spPr>
            <a:xfrm>
              <a:off x="3431005" y="0"/>
              <a:ext cx="999225" cy="2336800"/>
            </a:xfrm>
            <a:prstGeom prst="rect">
              <a:avLst/>
            </a:prstGeom>
            <a:ln w="12700" cap="flat">
              <a:noFill/>
              <a:miter lim="400000"/>
            </a:ln>
            <a:effectLst/>
          </p:spPr>
        </p:pic>
        <p:pic>
          <p:nvPicPr>
            <p:cNvPr id="271" name="812938_93443601.png" descr="812938_93443601.png"/>
            <p:cNvPicPr>
              <a:picLocks noChangeAspect="1"/>
            </p:cNvPicPr>
            <p:nvPr/>
          </p:nvPicPr>
          <p:blipFill>
            <a:blip r:embed="rId4"/>
            <a:srcRect l="23325" t="3889" r="6074" b="3661"/>
            <a:stretch>
              <a:fillRect/>
            </a:stretch>
          </p:blipFill>
          <p:spPr>
            <a:xfrm>
              <a:off x="0" y="350"/>
              <a:ext cx="2683780" cy="2336801"/>
            </a:xfrm>
            <a:prstGeom prst="rect">
              <a:avLst/>
            </a:prstGeom>
            <a:ln w="12700" cap="flat">
              <a:noFill/>
              <a:miter lim="400000"/>
            </a:ln>
            <a:effectLst/>
          </p:spPr>
        </p:pic>
        <p:sp>
          <p:nvSpPr>
            <p:cNvPr id="272" name="clean water"/>
            <p:cNvSpPr txBox="1"/>
            <p:nvPr/>
          </p:nvSpPr>
          <p:spPr>
            <a:xfrm>
              <a:off x="72533" y="2439670"/>
              <a:ext cx="2543862" cy="556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clean water </a:t>
              </a:r>
            </a:p>
          </p:txBody>
        </p:sp>
        <p:sp>
          <p:nvSpPr>
            <p:cNvPr id="273" name="bottled water"/>
            <p:cNvSpPr txBox="1"/>
            <p:nvPr/>
          </p:nvSpPr>
          <p:spPr>
            <a:xfrm>
              <a:off x="2739533" y="2440686"/>
              <a:ext cx="2387601" cy="10114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nSpc>
                  <a:spcPct val="80000"/>
                </a:lnSpc>
                <a:spcBef>
                  <a:spcPts val="1600"/>
                </a:spcBef>
                <a:defRPr sz="3600" b="1">
                  <a:latin typeface="+mn-lt"/>
                  <a:ea typeface="+mn-ea"/>
                  <a:cs typeface="+mn-cs"/>
                  <a:sym typeface="Myriad Pro"/>
                </a:defRPr>
              </a:pPr>
              <a:r>
                <a:t>bottled water </a:t>
              </a:r>
            </a:p>
          </p:txBody>
        </p:sp>
      </p:grpSp>
      <p:sp>
        <p:nvSpPr>
          <p:cNvPr id="275" name="Defensive expenditure (or avertive behaviour)"/>
          <p:cNvSpPr txBox="1"/>
          <p:nvPr/>
        </p:nvSpPr>
        <p:spPr>
          <a:xfrm>
            <a:off x="812799" y="7213600"/>
            <a:ext cx="11359213" cy="217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Defensive expenditure</a:t>
            </a:r>
            <a:r>
              <a:rPr lang="en-GB" sz="4400" dirty="0">
                <a:solidFill>
                  <a:schemeClr val="tx1"/>
                </a:solidFill>
                <a:latin typeface="Candara" panose="020E0502030303020204" pitchFamily="34" charset="0"/>
              </a:rPr>
              <a:t>, </a:t>
            </a:r>
            <a:r>
              <a:rPr lang="en-GB" sz="4400" dirty="0" err="1" smtClean="0">
                <a:solidFill>
                  <a:schemeClr val="tx1"/>
                </a:solidFill>
                <a:latin typeface="Candara" panose="020E0502030303020204" pitchFamily="34" charset="0"/>
              </a:rPr>
              <a:t>avertive</a:t>
            </a:r>
            <a:r>
              <a:rPr lang="en-GB" sz="4400" dirty="0" smtClean="0">
                <a:solidFill>
                  <a:schemeClr val="tx1"/>
                </a:solidFill>
                <a:latin typeface="Candara" panose="020E0502030303020204" pitchFamily="34" charset="0"/>
              </a:rPr>
              <a:t> behaviour</a:t>
            </a:r>
            <a:endParaRPr lang="en-GB" sz="4400" dirty="0">
              <a:solidFill>
                <a:schemeClr val="tx1"/>
              </a:solidFill>
              <a:latin typeface="Candara" panose="020E0502030303020204" pitchFamily="34" charset="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1" animBg="1" advAuto="0"/>
      <p:bldP spid="275"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Hedonic pricing: use of GIS data"/>
          <p:cNvSpPr txBox="1">
            <a:spLocks noGrp="1"/>
          </p:cNvSpPr>
          <p:nvPr>
            <p:ph type="title"/>
          </p:nvPr>
        </p:nvSpPr>
        <p:spPr>
          <a:xfrm>
            <a:off x="1008380" y="0"/>
            <a:ext cx="11216640" cy="1885245"/>
          </a:xfrm>
          <a:prstGeom prst="rect">
            <a:avLst/>
          </a:prstGeom>
        </p:spPr>
        <p:txBody>
          <a:bodyPr/>
          <a:lstStyle/>
          <a:p>
            <a:r>
              <a:rPr dirty="0"/>
              <a:t>Hedonic pricing: use of GIS data</a:t>
            </a:r>
          </a:p>
        </p:txBody>
      </p:sp>
      <p:pic>
        <p:nvPicPr>
          <p:cNvPr id="667" name="heathrownoise.pdf" descr="heathrownoise.pdf"/>
          <p:cNvPicPr>
            <a:picLocks noChangeAspect="1"/>
          </p:cNvPicPr>
          <p:nvPr/>
        </p:nvPicPr>
        <p:blipFill>
          <a:blip r:embed="rId3"/>
          <a:stretch>
            <a:fillRect/>
          </a:stretch>
        </p:blipFill>
        <p:spPr>
          <a:xfrm>
            <a:off x="1182265" y="5809584"/>
            <a:ext cx="4648202" cy="2973374"/>
          </a:xfrm>
          <a:prstGeom prst="rect">
            <a:avLst/>
          </a:prstGeom>
          <a:ln w="12700">
            <a:miter lim="400000"/>
          </a:ln>
        </p:spPr>
      </p:pic>
      <p:pic>
        <p:nvPicPr>
          <p:cNvPr id="668" name="ldenlondon.png" descr="ldenlondon.png"/>
          <p:cNvPicPr>
            <a:picLocks noChangeAspect="1"/>
          </p:cNvPicPr>
          <p:nvPr/>
        </p:nvPicPr>
        <p:blipFill>
          <a:blip r:embed="rId4"/>
          <a:stretch>
            <a:fillRect/>
          </a:stretch>
        </p:blipFill>
        <p:spPr>
          <a:xfrm>
            <a:off x="1181100" y="1570689"/>
            <a:ext cx="5435600" cy="3905090"/>
          </a:xfrm>
          <a:prstGeom prst="rect">
            <a:avLst/>
          </a:prstGeom>
          <a:ln w="12700">
            <a:miter lim="400000"/>
          </a:ln>
        </p:spPr>
      </p:pic>
      <p:pic>
        <p:nvPicPr>
          <p:cNvPr id="669" name="lcm2000_london.png" descr="lcm2000_london.png"/>
          <p:cNvPicPr>
            <a:picLocks noChangeAspect="1"/>
          </p:cNvPicPr>
          <p:nvPr/>
        </p:nvPicPr>
        <p:blipFill>
          <a:blip r:embed="rId5"/>
          <a:srcRect l="15294" t="130" r="16470"/>
          <a:stretch>
            <a:fillRect/>
          </a:stretch>
        </p:blipFill>
        <p:spPr>
          <a:xfrm>
            <a:off x="7099300" y="5649748"/>
            <a:ext cx="3972162" cy="3314701"/>
          </a:xfrm>
          <a:prstGeom prst="rect">
            <a:avLst/>
          </a:prstGeom>
          <a:ln w="12700">
            <a:miter lim="400000"/>
          </a:ln>
        </p:spPr>
      </p:pic>
      <p:pic>
        <p:nvPicPr>
          <p:cNvPr id="670" name="laei-2008-pm10e-2011.png" descr="laei-2008-pm10e-2011.png"/>
          <p:cNvPicPr>
            <a:picLocks noChangeAspect="1"/>
          </p:cNvPicPr>
          <p:nvPr/>
        </p:nvPicPr>
        <p:blipFill>
          <a:blip r:embed="rId6"/>
          <a:srcRect l="9308" t="7834" r="11541" b="5018"/>
          <a:stretch>
            <a:fillRect/>
          </a:stretch>
        </p:blipFill>
        <p:spPr>
          <a:xfrm>
            <a:off x="7391400" y="1942735"/>
            <a:ext cx="4073859" cy="3175001"/>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Hedonic pricing: two stages of analysis"/>
          <p:cNvSpPr txBox="1">
            <a:spLocks noGrp="1"/>
          </p:cNvSpPr>
          <p:nvPr>
            <p:ph type="title"/>
          </p:nvPr>
        </p:nvSpPr>
        <p:spPr>
          <a:xfrm>
            <a:off x="812800" y="0"/>
            <a:ext cx="11216640" cy="1885245"/>
          </a:xfrm>
          <a:prstGeom prst="rect">
            <a:avLst/>
          </a:prstGeom>
        </p:spPr>
        <p:txBody>
          <a:bodyPr>
            <a:normAutofit/>
          </a:bodyPr>
          <a:lstStyle/>
          <a:p>
            <a:r>
              <a:rPr dirty="0"/>
              <a:t>Hedonic pricing: two stages of analysis</a:t>
            </a:r>
          </a:p>
        </p:txBody>
      </p:sp>
      <p:sp>
        <p:nvSpPr>
          <p:cNvPr id="675" name="Estimate hedonic price function…"/>
          <p:cNvSpPr txBox="1">
            <a:spLocks noGrp="1"/>
          </p:cNvSpPr>
          <p:nvPr>
            <p:ph type="body" idx="1"/>
          </p:nvPr>
        </p:nvSpPr>
        <p:spPr>
          <a:xfrm>
            <a:off x="812800" y="1625600"/>
            <a:ext cx="9880600" cy="7315200"/>
          </a:xfrm>
          <a:prstGeom prst="rect">
            <a:avLst/>
          </a:prstGeom>
        </p:spPr>
        <p:txBody>
          <a:bodyPr>
            <a:noAutofit/>
          </a:bodyPr>
          <a:lstStyle/>
          <a:p>
            <a:pPr marL="632459" indent="-632459" defTabSz="484886">
              <a:spcBef>
                <a:spcPts val="1300"/>
              </a:spcBef>
              <a:buAutoNum type="arabicPeriod"/>
              <a:defRPr sz="4980"/>
            </a:pPr>
            <a:r>
              <a:rPr sz="3200" dirty="0"/>
              <a:t>Estimate hedonic price function</a:t>
            </a:r>
          </a:p>
          <a:p>
            <a:pPr marL="653541" lvl="1" indent="-316229" defTabSz="484886">
              <a:spcBef>
                <a:spcPts val="1300"/>
              </a:spcBef>
              <a:buSzPct val="125000"/>
              <a:buChar char="•"/>
              <a:defRPr sz="2988"/>
            </a:pPr>
            <a:r>
              <a:rPr sz="3200" dirty="0"/>
              <a:t>Can recover implicit price of characteristics </a:t>
            </a:r>
            <a:br>
              <a:rPr sz="3200" dirty="0"/>
            </a:br>
            <a:r>
              <a:rPr sz="3200" dirty="0"/>
              <a:t>— i.e. </a:t>
            </a:r>
            <a:r>
              <a:rPr sz="3200" b="1" dirty="0"/>
              <a:t>marginal</a:t>
            </a:r>
            <a:r>
              <a:rPr sz="3200" dirty="0"/>
              <a:t> WTP</a:t>
            </a:r>
          </a:p>
          <a:p>
            <a:pPr marL="653541" lvl="1" indent="-316229" defTabSz="484886">
              <a:spcBef>
                <a:spcPts val="1300"/>
              </a:spcBef>
              <a:buSzPct val="125000"/>
              <a:buChar char="•"/>
              <a:defRPr sz="2988"/>
            </a:pPr>
            <a:r>
              <a:rPr sz="3200" dirty="0"/>
              <a:t>Reasonable data requirements </a:t>
            </a:r>
          </a:p>
          <a:p>
            <a:pPr marL="653541" lvl="1" indent="-316229" defTabSz="484886">
              <a:spcBef>
                <a:spcPts val="1300"/>
              </a:spcBef>
              <a:buSzPct val="125000"/>
              <a:buChar char="•"/>
              <a:defRPr sz="2988"/>
            </a:pPr>
            <a:r>
              <a:rPr sz="3200" dirty="0"/>
              <a:t>Widespread application</a:t>
            </a:r>
            <a:br>
              <a:rPr sz="3200" dirty="0"/>
            </a:br>
            <a:endParaRPr sz="3200" dirty="0"/>
          </a:p>
          <a:p>
            <a:pPr marL="632459" indent="-632459" defTabSz="484886">
              <a:spcBef>
                <a:spcPts val="1300"/>
              </a:spcBef>
              <a:buAutoNum type="arabicPeriod"/>
              <a:defRPr sz="4980"/>
            </a:pPr>
            <a:r>
              <a:rPr sz="3200" dirty="0"/>
              <a:t>Estimate demand curves for characteristics</a:t>
            </a:r>
          </a:p>
          <a:p>
            <a:pPr marL="653541" lvl="1" indent="-316229" defTabSz="484886">
              <a:spcBef>
                <a:spcPts val="1300"/>
              </a:spcBef>
              <a:buSzPct val="125000"/>
              <a:buChar char="•"/>
              <a:defRPr sz="2988"/>
            </a:pPr>
            <a:r>
              <a:rPr sz="3200" dirty="0"/>
              <a:t>Can calculate welfare benefit of non-marginal quality changes by integrating demand curves</a:t>
            </a:r>
          </a:p>
          <a:p>
            <a:pPr marL="653541" lvl="1" indent="-316229" defTabSz="484886">
              <a:spcBef>
                <a:spcPts val="1300"/>
              </a:spcBef>
              <a:buSzPct val="125000"/>
              <a:buChar char="•"/>
              <a:defRPr sz="2988"/>
            </a:pPr>
            <a:r>
              <a:rPr sz="3200" dirty="0"/>
              <a:t>Complex modelling and heftier data requirements —requires similar households facing different prices </a:t>
            </a:r>
            <a:br>
              <a:rPr sz="3200" dirty="0"/>
            </a:br>
            <a:r>
              <a:rPr sz="3200" dirty="0"/>
              <a:t>(e.g. in different cities or periods)</a:t>
            </a:r>
          </a:p>
          <a:p>
            <a:pPr marL="653541" lvl="1" indent="-316229" defTabSz="484886">
              <a:spcBef>
                <a:spcPts val="1300"/>
              </a:spcBef>
              <a:buSzPct val="125000"/>
              <a:buChar char="•"/>
              <a:defRPr sz="2988"/>
            </a:pPr>
            <a:r>
              <a:rPr sz="3200" dirty="0"/>
              <a:t>Not often undertaken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Hedonic pricing: price function e.g."/>
          <p:cNvSpPr txBox="1">
            <a:spLocks noGrp="1"/>
          </p:cNvSpPr>
          <p:nvPr>
            <p:ph type="title"/>
          </p:nvPr>
        </p:nvSpPr>
        <p:spPr>
          <a:xfrm>
            <a:off x="541311" y="0"/>
            <a:ext cx="5621311" cy="1885245"/>
          </a:xfrm>
          <a:prstGeom prst="rect">
            <a:avLst/>
          </a:prstGeom>
        </p:spPr>
        <p:txBody>
          <a:bodyPr/>
          <a:lstStyle/>
          <a:p>
            <a:r>
              <a:rPr dirty="0"/>
              <a:t>Hedonic pricing: price function</a:t>
            </a:r>
          </a:p>
        </p:txBody>
      </p:sp>
      <p:sp>
        <p:nvSpPr>
          <p:cNvPr id="678" name="ln(h) =    2.23    + 0.16·bathrms   + 0.10·fireplaces   – 0.01·beachdist   – 0.22·ln(NO2)   + …"/>
          <p:cNvSpPr txBox="1">
            <a:spLocks noGrp="1"/>
          </p:cNvSpPr>
          <p:nvPr>
            <p:ph type="body" idx="1"/>
          </p:nvPr>
        </p:nvSpPr>
        <p:spPr>
          <a:xfrm>
            <a:off x="541311" y="1885245"/>
            <a:ext cx="4780197" cy="7315200"/>
          </a:xfrm>
          <a:prstGeom prst="rect">
            <a:avLst/>
          </a:prstGeom>
        </p:spPr>
        <p:txBody>
          <a:bodyPr/>
          <a:lstStyle/>
          <a:p>
            <a:pPr marL="0" indent="0">
              <a:buNone/>
              <a:defRPr sz="4800"/>
            </a:pPr>
            <a:r>
              <a:rPr sz="3600" dirty="0"/>
              <a:t>ln(</a:t>
            </a:r>
            <a:r>
              <a:rPr sz="3600" i="1" dirty="0"/>
              <a:t>h</a:t>
            </a:r>
            <a:r>
              <a:rPr sz="3600" dirty="0"/>
              <a:t>) = </a:t>
            </a:r>
            <a:br>
              <a:rPr sz="3600" dirty="0"/>
            </a:br>
            <a:r>
              <a:rPr sz="3600" dirty="0"/>
              <a:t>  2.23 </a:t>
            </a:r>
            <a:br>
              <a:rPr sz="3600" dirty="0"/>
            </a:br>
            <a:r>
              <a:rPr sz="3600" dirty="0"/>
              <a:t>  + 0.16·</a:t>
            </a:r>
            <a:r>
              <a:rPr sz="3600" i="1" dirty="0"/>
              <a:t>bathrms</a:t>
            </a:r>
            <a:br>
              <a:rPr sz="3600" i="1" dirty="0"/>
            </a:br>
            <a:r>
              <a:rPr sz="3600" i="1" dirty="0"/>
              <a:t>  + </a:t>
            </a:r>
            <a:r>
              <a:rPr sz="3600" dirty="0"/>
              <a:t>0.10·</a:t>
            </a:r>
            <a:r>
              <a:rPr sz="3600" i="1" dirty="0"/>
              <a:t>fireplaces</a:t>
            </a:r>
            <a:br>
              <a:rPr sz="3600" i="1" dirty="0"/>
            </a:br>
            <a:r>
              <a:rPr sz="3600" i="1" dirty="0"/>
              <a:t>  </a:t>
            </a:r>
            <a:r>
              <a:rPr sz="3600" dirty="0"/>
              <a:t>– 0.01·</a:t>
            </a:r>
            <a:r>
              <a:rPr sz="3600" i="1" dirty="0"/>
              <a:t>beachdist</a:t>
            </a:r>
            <a:br>
              <a:rPr sz="3600" i="1" dirty="0"/>
            </a:br>
            <a:r>
              <a:rPr sz="3600" i="1" dirty="0"/>
              <a:t>  </a:t>
            </a:r>
            <a:r>
              <a:rPr sz="3600" dirty="0"/>
              <a:t>– 0.22·ln(</a:t>
            </a:r>
            <a:r>
              <a:rPr sz="3600" i="1" dirty="0"/>
              <a:t>NO</a:t>
            </a:r>
            <a:r>
              <a:rPr sz="3600" i="1" baseline="-5999" dirty="0"/>
              <a:t>2</a:t>
            </a:r>
            <a:r>
              <a:rPr sz="3600" dirty="0"/>
              <a:t>)</a:t>
            </a:r>
            <a:br>
              <a:rPr sz="3600" dirty="0"/>
            </a:br>
            <a:r>
              <a:rPr sz="3600" dirty="0"/>
              <a:t>  + … </a:t>
            </a:r>
            <a:r>
              <a:rPr sz="3600" i="1" dirty="0"/>
              <a:t/>
            </a:r>
            <a:br>
              <a:rPr sz="3600" i="1" dirty="0"/>
            </a:br>
            <a:r>
              <a:rPr i="1" dirty="0"/>
              <a:t/>
            </a:r>
            <a:br>
              <a:rPr i="1" dirty="0"/>
            </a:br>
            <a:endParaRPr i="1" dirty="0"/>
          </a:p>
        </p:txBody>
      </p:sp>
      <p:pic>
        <p:nvPicPr>
          <p:cNvPr id="679" name="1808583 (dragged).pdf" descr="1808583 (dragged).pdf"/>
          <p:cNvPicPr>
            <a:picLocks noChangeAspect="1"/>
          </p:cNvPicPr>
          <p:nvPr/>
        </p:nvPicPr>
        <p:blipFill>
          <a:blip r:embed="rId3"/>
          <a:srcRect l="19961" t="11111" r="19961" b="28750"/>
          <a:stretch>
            <a:fillRect/>
          </a:stretch>
        </p:blipFill>
        <p:spPr>
          <a:xfrm>
            <a:off x="6011055" y="-1"/>
            <a:ext cx="6978754" cy="974774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Hedonic pricing: assumptions"/>
          <p:cNvSpPr txBox="1">
            <a:spLocks noGrp="1"/>
          </p:cNvSpPr>
          <p:nvPr>
            <p:ph type="title"/>
          </p:nvPr>
        </p:nvSpPr>
        <p:spPr>
          <a:xfrm>
            <a:off x="894080" y="0"/>
            <a:ext cx="11216640" cy="1885245"/>
          </a:xfrm>
          <a:prstGeom prst="rect">
            <a:avLst/>
          </a:prstGeom>
        </p:spPr>
        <p:txBody>
          <a:bodyPr/>
          <a:lstStyle/>
          <a:p>
            <a:r>
              <a:rPr dirty="0"/>
              <a:t>Hedonic pricing: assumptions</a:t>
            </a:r>
          </a:p>
        </p:txBody>
      </p:sp>
      <p:sp>
        <p:nvSpPr>
          <p:cNvPr id="684" name="Single, perfect, competitive property market…"/>
          <p:cNvSpPr txBox="1">
            <a:spLocks noGrp="1"/>
          </p:cNvSpPr>
          <p:nvPr>
            <p:ph type="body" idx="1"/>
          </p:nvPr>
        </p:nvSpPr>
        <p:spPr>
          <a:xfrm>
            <a:off x="894080" y="1742005"/>
            <a:ext cx="11216640" cy="6188570"/>
          </a:xfrm>
          <a:prstGeom prst="rect">
            <a:avLst/>
          </a:prstGeom>
        </p:spPr>
        <p:txBody>
          <a:bodyPr>
            <a:normAutofit/>
          </a:bodyPr>
          <a:lstStyle/>
          <a:p>
            <a:pPr marL="635000" indent="-635000"/>
            <a:r>
              <a:rPr sz="3600" dirty="0"/>
              <a:t>Single, perfect, competitive property market</a:t>
            </a:r>
          </a:p>
          <a:p>
            <a:pPr marL="1155700" lvl="1" indent="-342900">
              <a:buSzPct val="100000"/>
              <a:buChar char="•"/>
            </a:pPr>
            <a:r>
              <a:rPr sz="3200" dirty="0"/>
              <a:t>Perfect information</a:t>
            </a:r>
          </a:p>
          <a:p>
            <a:pPr marL="1155700" lvl="1" indent="-342900">
              <a:buSzPct val="100000"/>
              <a:buChar char="•"/>
            </a:pPr>
            <a:r>
              <a:rPr sz="3200" dirty="0"/>
              <a:t>No transaction costs</a:t>
            </a:r>
          </a:p>
          <a:p>
            <a:pPr marL="1155700" lvl="1" indent="-342900">
              <a:buSzPct val="100000"/>
              <a:buChar char="•"/>
            </a:pPr>
            <a:r>
              <a:rPr sz="3200" dirty="0"/>
              <a:t>Immediate equilibration</a:t>
            </a:r>
            <a:endParaRPr lang="en-GB" sz="3200" dirty="0"/>
          </a:p>
          <a:p>
            <a:pPr marL="1155700" lvl="1" indent="-342900">
              <a:buSzPct val="100000"/>
              <a:buChar char="•"/>
            </a:pPr>
            <a:r>
              <a:rPr lang="en-GB" sz="3200" dirty="0"/>
              <a:t>That’s why there are no characteristics of the buyer and the seller</a:t>
            </a:r>
            <a:r>
              <a:rPr sz="3200" dirty="0"/>
              <a:t/>
            </a:r>
            <a:br>
              <a:rPr sz="3200" dirty="0"/>
            </a:br>
            <a:endParaRPr sz="3200" dirty="0"/>
          </a:p>
          <a:p>
            <a:pPr marL="635000" indent="-635000"/>
            <a:r>
              <a:rPr sz="3600" dirty="0"/>
              <a:t>Correct functional forms</a:t>
            </a: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Hedonic pricing: strengths"/>
          <p:cNvSpPr txBox="1">
            <a:spLocks noGrp="1"/>
          </p:cNvSpPr>
          <p:nvPr>
            <p:ph type="title"/>
          </p:nvPr>
        </p:nvSpPr>
        <p:spPr>
          <a:xfrm>
            <a:off x="812800" y="0"/>
            <a:ext cx="11216640" cy="1885245"/>
          </a:xfrm>
          <a:prstGeom prst="rect">
            <a:avLst/>
          </a:prstGeom>
        </p:spPr>
        <p:txBody>
          <a:bodyPr/>
          <a:lstStyle/>
          <a:p>
            <a:r>
              <a:rPr dirty="0"/>
              <a:t>Hedonic pricing: strengths</a:t>
            </a:r>
          </a:p>
        </p:txBody>
      </p:sp>
      <p:sp>
        <p:nvSpPr>
          <p:cNvPr id="687" name="Property records usually available and reliable…"/>
          <p:cNvSpPr txBox="1">
            <a:spLocks noGrp="1"/>
          </p:cNvSpPr>
          <p:nvPr>
            <p:ph type="body" idx="1"/>
          </p:nvPr>
        </p:nvSpPr>
        <p:spPr>
          <a:xfrm>
            <a:off x="812800" y="1625600"/>
            <a:ext cx="11082781" cy="7315200"/>
          </a:xfrm>
          <a:prstGeom prst="rect">
            <a:avLst/>
          </a:prstGeom>
        </p:spPr>
        <p:txBody>
          <a:bodyPr>
            <a:normAutofit/>
          </a:bodyPr>
          <a:lstStyle/>
          <a:p>
            <a:pPr marL="635000" indent="-635000"/>
            <a:r>
              <a:rPr sz="3200" dirty="0"/>
              <a:t>Property records usually available and reliable</a:t>
            </a:r>
          </a:p>
          <a:p>
            <a:pPr marL="635000" indent="-635000"/>
            <a:r>
              <a:rPr sz="3200" dirty="0"/>
              <a:t>Property markets generally responsive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Hedonic pricing: weaknesses"/>
          <p:cNvSpPr txBox="1">
            <a:spLocks noGrp="1"/>
          </p:cNvSpPr>
          <p:nvPr>
            <p:ph type="title"/>
          </p:nvPr>
        </p:nvSpPr>
        <p:spPr>
          <a:xfrm>
            <a:off x="812800" y="0"/>
            <a:ext cx="11216640" cy="1885245"/>
          </a:xfrm>
          <a:prstGeom prst="rect">
            <a:avLst/>
          </a:prstGeom>
        </p:spPr>
        <p:txBody>
          <a:bodyPr/>
          <a:lstStyle/>
          <a:p>
            <a:r>
              <a:rPr dirty="0"/>
              <a:t>Hedonic pricing: weaknesses</a:t>
            </a:r>
          </a:p>
        </p:txBody>
      </p:sp>
      <p:sp>
        <p:nvSpPr>
          <p:cNvPr id="690" name="Scope limited to things that affect house prices…"/>
          <p:cNvSpPr txBox="1">
            <a:spLocks noGrp="1"/>
          </p:cNvSpPr>
          <p:nvPr>
            <p:ph type="body" idx="1"/>
          </p:nvPr>
        </p:nvSpPr>
        <p:spPr>
          <a:xfrm>
            <a:off x="812800" y="1625600"/>
            <a:ext cx="10130020" cy="7315200"/>
          </a:xfrm>
          <a:prstGeom prst="rect">
            <a:avLst/>
          </a:prstGeom>
        </p:spPr>
        <p:txBody>
          <a:bodyPr>
            <a:normAutofit/>
          </a:bodyPr>
          <a:lstStyle/>
          <a:p>
            <a:pPr marL="635000" indent="-635000"/>
            <a:r>
              <a:rPr dirty="0"/>
              <a:t>Scope limited to things that affect house prices</a:t>
            </a:r>
          </a:p>
          <a:p>
            <a:pPr marL="635000" indent="-635000"/>
            <a:r>
              <a:rPr dirty="0"/>
              <a:t>People must be aware of environmental characteristics, and able to predict their impacts, when choosing a house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893328_91141091.jpg" descr="893328_91141091.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693" name="Case study 3: the amenity value  of English nature"/>
          <p:cNvSpPr txBox="1">
            <a:spLocks noGrp="1"/>
          </p:cNvSpPr>
          <p:nvPr>
            <p:ph type="title"/>
          </p:nvPr>
        </p:nvSpPr>
        <p:spPr>
          <a:prstGeom prst="rect">
            <a:avLst/>
          </a:prstGeom>
          <a:effectLst>
            <a:outerShdw blurRad="127000" dist="76200" dir="2700000" rotWithShape="0">
              <a:srgbClr val="000000">
                <a:alpha val="75000"/>
              </a:srgbClr>
            </a:outerShdw>
          </a:effectLst>
        </p:spPr>
        <p:txBody>
          <a:bodyPr anchor="b"/>
          <a:lstStyle/>
          <a:p>
            <a:r>
              <a:rPr dirty="0">
                <a:solidFill>
                  <a:schemeClr val="bg1"/>
                </a:solidFill>
              </a:rPr>
              <a:t>Case study 3:</a:t>
            </a:r>
          </a:p>
          <a:p>
            <a:r>
              <a:rPr dirty="0">
                <a:solidFill>
                  <a:schemeClr val="bg1"/>
                </a:solidFill>
              </a:rPr>
              <a:t>the amenity value </a:t>
            </a:r>
          </a:p>
          <a:p>
            <a:r>
              <a:rPr dirty="0">
                <a:solidFill>
                  <a:schemeClr val="bg1"/>
                </a:solidFill>
              </a:rPr>
              <a:t>of English nature</a:t>
            </a: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Hedonic pricing case study: question"/>
          <p:cNvSpPr txBox="1">
            <a:spLocks noGrp="1"/>
          </p:cNvSpPr>
          <p:nvPr>
            <p:ph type="title"/>
          </p:nvPr>
        </p:nvSpPr>
        <p:spPr>
          <a:xfrm>
            <a:off x="812800" y="0"/>
            <a:ext cx="11216640" cy="1885245"/>
          </a:xfrm>
          <a:prstGeom prst="rect">
            <a:avLst/>
          </a:prstGeom>
        </p:spPr>
        <p:txBody>
          <a:bodyPr>
            <a:normAutofit/>
          </a:bodyPr>
          <a:lstStyle/>
          <a:p>
            <a:r>
              <a:rPr dirty="0"/>
              <a:t>Hedonic pricing case study: question</a:t>
            </a:r>
          </a:p>
        </p:txBody>
      </p:sp>
      <p:sp>
        <p:nvSpPr>
          <p:cNvPr id="696" name="What is the value of living in or near desirable natural areas?…"/>
          <p:cNvSpPr txBox="1">
            <a:spLocks noGrp="1"/>
          </p:cNvSpPr>
          <p:nvPr>
            <p:ph type="body" idx="1"/>
          </p:nvPr>
        </p:nvSpPr>
        <p:spPr>
          <a:xfrm>
            <a:off x="812800" y="1625600"/>
            <a:ext cx="9131300" cy="7315200"/>
          </a:xfrm>
          <a:prstGeom prst="rect">
            <a:avLst/>
          </a:prstGeom>
        </p:spPr>
        <p:txBody>
          <a:bodyPr>
            <a:normAutofit/>
          </a:bodyPr>
          <a:lstStyle/>
          <a:p>
            <a:pPr marL="501650" indent="-501650" defTabSz="461518">
              <a:spcBef>
                <a:spcPts val="1200"/>
              </a:spcBef>
              <a:defRPr sz="4740"/>
            </a:pPr>
            <a:r>
              <a:rPr sz="3600" dirty="0"/>
              <a:t>What is the value of living in or near desirable natural areas?</a:t>
            </a:r>
          </a:p>
          <a:p>
            <a:pPr marL="913002" lvl="1" indent="-270890" defTabSz="461518">
              <a:spcBef>
                <a:spcPts val="1200"/>
              </a:spcBef>
              <a:buSzPct val="100000"/>
              <a:buChar char="•"/>
              <a:defRPr sz="2844"/>
            </a:pPr>
            <a:r>
              <a:rPr sz="2800" dirty="0"/>
              <a:t>Gibbons et al., 2011</a:t>
            </a:r>
          </a:p>
          <a:p>
            <a:pPr marL="913002" lvl="1" indent="-270890" defTabSz="461518">
              <a:spcBef>
                <a:spcPts val="1200"/>
              </a:spcBef>
              <a:buSzPct val="100000"/>
              <a:buChar char="•"/>
              <a:defRPr sz="2844"/>
            </a:pPr>
            <a:r>
              <a:rPr sz="2800" dirty="0"/>
              <a:t>Contribution to UK National Ecosystem Assessment</a:t>
            </a:r>
          </a:p>
          <a:p>
            <a:pPr marL="913002" lvl="1" indent="-270890" defTabSz="461518">
              <a:spcBef>
                <a:spcPts val="1200"/>
              </a:spcBef>
              <a:buSzPct val="100000"/>
              <a:buChar char="•"/>
              <a:defRPr sz="2844"/>
            </a:pPr>
            <a:endParaRPr dirty="0"/>
          </a:p>
          <a:p>
            <a:pPr marL="501650" indent="-501650" defTabSz="461518">
              <a:spcBef>
                <a:spcPts val="1200"/>
              </a:spcBef>
              <a:defRPr sz="4740"/>
            </a:pPr>
            <a:r>
              <a:rPr sz="3200" dirty="0"/>
              <a:t>Variety of use values</a:t>
            </a:r>
          </a:p>
          <a:p>
            <a:pPr marL="913002" lvl="1" indent="-270890" defTabSz="461518">
              <a:spcBef>
                <a:spcPts val="1200"/>
              </a:spcBef>
              <a:buSzPct val="100000"/>
              <a:buChar char="•"/>
              <a:defRPr sz="2844"/>
            </a:pPr>
            <a:r>
              <a:rPr sz="2800" dirty="0"/>
              <a:t>Visual amenity</a:t>
            </a:r>
          </a:p>
          <a:p>
            <a:pPr marL="913002" lvl="1" indent="-270890" defTabSz="461518">
              <a:spcBef>
                <a:spcPts val="1200"/>
              </a:spcBef>
              <a:buSzPct val="100000"/>
              <a:buChar char="•"/>
              <a:defRPr sz="2844"/>
            </a:pPr>
            <a:r>
              <a:rPr sz="2800" dirty="0"/>
              <a:t>Sports</a:t>
            </a:r>
          </a:p>
          <a:p>
            <a:pPr marL="913002" lvl="1" indent="-270890" defTabSz="461518">
              <a:spcBef>
                <a:spcPts val="1200"/>
              </a:spcBef>
              <a:buSzPct val="100000"/>
              <a:buChar char="•"/>
              <a:defRPr sz="2844"/>
            </a:pPr>
            <a:r>
              <a:rPr sz="2800" dirty="0"/>
              <a:t>Cultural heritage</a:t>
            </a:r>
          </a:p>
          <a:p>
            <a:pPr marL="913002" lvl="1" indent="-270890" defTabSz="461518">
              <a:spcBef>
                <a:spcPts val="1200"/>
              </a:spcBef>
              <a:buSzPct val="100000"/>
              <a:buChar char="•"/>
              <a:defRPr sz="2844"/>
            </a:pPr>
            <a:r>
              <a:rPr sz="2800" dirty="0"/>
              <a:t>Health</a:t>
            </a:r>
          </a:p>
          <a:p>
            <a:pPr marL="913002" lvl="1" indent="-270890" defTabSz="461518">
              <a:spcBef>
                <a:spcPts val="1200"/>
              </a:spcBef>
              <a:buSzPct val="100000"/>
              <a:buChar char="•"/>
              <a:defRPr sz="2844"/>
            </a:pPr>
            <a:r>
              <a:rPr sz="2800" dirty="0"/>
              <a:t>Leisure, recreation, tourism</a:t>
            </a:r>
          </a:p>
          <a:p>
            <a:pPr marL="913002" lvl="1" indent="-270890" defTabSz="461518">
              <a:spcBef>
                <a:spcPts val="1200"/>
              </a:spcBef>
              <a:buSzPct val="100000"/>
              <a:buChar char="•"/>
              <a:defRPr sz="2844"/>
            </a:pPr>
            <a:r>
              <a:rPr sz="2800" dirty="0"/>
              <a:t>Education</a:t>
            </a:r>
          </a:p>
          <a:p>
            <a:pPr marL="913002" lvl="1" indent="-270890" defTabSz="461518">
              <a:spcBef>
                <a:spcPts val="1200"/>
              </a:spcBef>
              <a:buSzPct val="100000"/>
              <a:buChar char="•"/>
              <a:defRPr sz="2844"/>
            </a:pPr>
            <a:r>
              <a:rPr sz="2800" dirty="0"/>
              <a:t>Inspiration, psychological benefits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Hedonic pricing case study: data"/>
          <p:cNvSpPr txBox="1">
            <a:spLocks noGrp="1"/>
          </p:cNvSpPr>
          <p:nvPr>
            <p:ph type="title"/>
          </p:nvPr>
        </p:nvSpPr>
        <p:spPr>
          <a:xfrm>
            <a:off x="684218" y="0"/>
            <a:ext cx="11216640" cy="1885245"/>
          </a:xfrm>
          <a:prstGeom prst="rect">
            <a:avLst/>
          </a:prstGeom>
        </p:spPr>
        <p:txBody>
          <a:bodyPr/>
          <a:lstStyle/>
          <a:p>
            <a:r>
              <a:rPr dirty="0"/>
              <a:t>Hedonic pricing case study: data</a:t>
            </a:r>
          </a:p>
        </p:txBody>
      </p:sp>
      <p:sp>
        <p:nvSpPr>
          <p:cNvPr id="699" name="1m housing transactions…"/>
          <p:cNvSpPr txBox="1">
            <a:spLocks noGrp="1"/>
          </p:cNvSpPr>
          <p:nvPr>
            <p:ph type="body" idx="1"/>
          </p:nvPr>
        </p:nvSpPr>
        <p:spPr>
          <a:xfrm>
            <a:off x="894080" y="2221690"/>
            <a:ext cx="11216640" cy="6188570"/>
          </a:xfrm>
          <a:prstGeom prst="rect">
            <a:avLst/>
          </a:prstGeom>
        </p:spPr>
        <p:txBody>
          <a:bodyPr>
            <a:normAutofit/>
          </a:bodyPr>
          <a:lstStyle/>
          <a:p>
            <a:pPr marL="635000" indent="-635000"/>
            <a:r>
              <a:rPr sz="3200" dirty="0"/>
              <a:t>1m housing transactions </a:t>
            </a:r>
          </a:p>
          <a:p>
            <a:pPr marL="1155700" lvl="1" indent="-342900">
              <a:buSzPct val="100000"/>
              <a:buChar char="•"/>
            </a:pPr>
            <a:r>
              <a:rPr sz="3200" dirty="0"/>
              <a:t>Nationwide mortgages, 1996 – 2008</a:t>
            </a:r>
          </a:p>
          <a:p>
            <a:pPr marL="1155700" lvl="1" indent="-342900">
              <a:buSzPct val="100000"/>
              <a:buChar char="•"/>
            </a:pPr>
            <a:r>
              <a:rPr sz="3200" dirty="0"/>
              <a:t>Incl. full postcode</a:t>
            </a:r>
            <a:br>
              <a:rPr sz="3200" dirty="0"/>
            </a:br>
            <a:endParaRPr sz="3200" dirty="0"/>
          </a:p>
          <a:p>
            <a:pPr marL="635000" indent="-635000"/>
            <a:r>
              <a:rPr sz="3200" dirty="0"/>
              <a:t>House characteristics</a:t>
            </a:r>
          </a:p>
          <a:p>
            <a:pPr marL="635000" indent="-635000"/>
            <a:r>
              <a:rPr sz="3200" dirty="0" err="1"/>
              <a:t>Neighbourhood</a:t>
            </a:r>
            <a:r>
              <a:rPr sz="3200" dirty="0"/>
              <a:t> variables</a:t>
            </a:r>
          </a:p>
          <a:p>
            <a:pPr marL="635000" indent="-635000"/>
            <a:r>
              <a:rPr sz="3200" dirty="0"/>
              <a:t>Environmental variables</a:t>
            </a:r>
          </a:p>
          <a:p>
            <a:pPr marL="1155700" lvl="1" indent="-342900">
              <a:buSzPct val="100000"/>
              <a:buChar char="•"/>
            </a:pPr>
            <a:r>
              <a:rPr sz="3200" dirty="0"/>
              <a:t>Proximity and amount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1" name="lcm2000_key.pdf" descr="lcm2000_key.pdf"/>
          <p:cNvPicPr>
            <a:picLocks noChangeAspect="1"/>
          </p:cNvPicPr>
          <p:nvPr/>
        </p:nvPicPr>
        <p:blipFill>
          <a:blip r:embed="rId2"/>
          <a:stretch>
            <a:fillRect/>
          </a:stretch>
        </p:blipFill>
        <p:spPr>
          <a:xfrm>
            <a:off x="8267700" y="1460500"/>
            <a:ext cx="2514600" cy="7755705"/>
          </a:xfrm>
          <a:prstGeom prst="rect">
            <a:avLst/>
          </a:prstGeom>
          <a:ln w="12700">
            <a:miter lim="400000"/>
          </a:ln>
        </p:spPr>
      </p:pic>
      <p:pic>
        <p:nvPicPr>
          <p:cNvPr id="702" name="lcm20071kmUK.jpg" descr="lcm20071kmUK.jpg"/>
          <p:cNvPicPr>
            <a:picLocks noChangeAspect="1"/>
          </p:cNvPicPr>
          <p:nvPr/>
        </p:nvPicPr>
        <p:blipFill>
          <a:blip r:embed="rId3"/>
          <a:srcRect l="1602" b="271"/>
          <a:stretch>
            <a:fillRect/>
          </a:stretch>
        </p:blipFill>
        <p:spPr>
          <a:xfrm>
            <a:off x="2472963" y="-339821"/>
            <a:ext cx="5327284" cy="9728358"/>
          </a:xfrm>
          <a:custGeom>
            <a:avLst/>
            <a:gdLst/>
            <a:ahLst/>
            <a:cxnLst>
              <a:cxn ang="0">
                <a:pos x="wd2" y="hd2"/>
              </a:cxn>
              <a:cxn ang="5400000">
                <a:pos x="wd2" y="hd2"/>
              </a:cxn>
              <a:cxn ang="10800000">
                <a:pos x="wd2" y="hd2"/>
              </a:cxn>
              <a:cxn ang="16200000">
                <a:pos x="wd2" y="hd2"/>
              </a:cxn>
            </a:cxnLst>
            <a:rect l="0" t="0" r="r" b="b"/>
            <a:pathLst>
              <a:path w="21595" h="21591" extrusionOk="0">
                <a:moveTo>
                  <a:pt x="15092" y="0"/>
                </a:moveTo>
                <a:cubicBezTo>
                  <a:pt x="14802" y="0"/>
                  <a:pt x="14756" y="3"/>
                  <a:pt x="14777" y="17"/>
                </a:cubicBezTo>
                <a:cubicBezTo>
                  <a:pt x="14795" y="29"/>
                  <a:pt x="14796" y="36"/>
                  <a:pt x="14779" y="42"/>
                </a:cubicBezTo>
                <a:cubicBezTo>
                  <a:pt x="14762" y="47"/>
                  <a:pt x="14761" y="53"/>
                  <a:pt x="14779" y="65"/>
                </a:cubicBezTo>
                <a:cubicBezTo>
                  <a:pt x="14796" y="76"/>
                  <a:pt x="14796" y="87"/>
                  <a:pt x="14775" y="105"/>
                </a:cubicBezTo>
                <a:cubicBezTo>
                  <a:pt x="14753" y="124"/>
                  <a:pt x="14753" y="134"/>
                  <a:pt x="14774" y="152"/>
                </a:cubicBezTo>
                <a:cubicBezTo>
                  <a:pt x="14795" y="171"/>
                  <a:pt x="14793" y="180"/>
                  <a:pt x="14758" y="202"/>
                </a:cubicBezTo>
                <a:cubicBezTo>
                  <a:pt x="14717" y="228"/>
                  <a:pt x="14713" y="228"/>
                  <a:pt x="14684" y="207"/>
                </a:cubicBezTo>
                <a:cubicBezTo>
                  <a:pt x="14655" y="187"/>
                  <a:pt x="14653" y="187"/>
                  <a:pt x="14647" y="213"/>
                </a:cubicBezTo>
                <a:cubicBezTo>
                  <a:pt x="14643" y="229"/>
                  <a:pt x="14626" y="241"/>
                  <a:pt x="14608" y="241"/>
                </a:cubicBezTo>
                <a:cubicBezTo>
                  <a:pt x="14590" y="241"/>
                  <a:pt x="14578" y="232"/>
                  <a:pt x="14581" y="221"/>
                </a:cubicBezTo>
                <a:cubicBezTo>
                  <a:pt x="14587" y="199"/>
                  <a:pt x="14543" y="187"/>
                  <a:pt x="14484" y="196"/>
                </a:cubicBezTo>
                <a:cubicBezTo>
                  <a:pt x="14454" y="200"/>
                  <a:pt x="14444" y="211"/>
                  <a:pt x="14447" y="236"/>
                </a:cubicBezTo>
                <a:cubicBezTo>
                  <a:pt x="14449" y="256"/>
                  <a:pt x="14443" y="274"/>
                  <a:pt x="14433" y="278"/>
                </a:cubicBezTo>
                <a:cubicBezTo>
                  <a:pt x="14423" y="281"/>
                  <a:pt x="14420" y="289"/>
                  <a:pt x="14426" y="294"/>
                </a:cubicBezTo>
                <a:cubicBezTo>
                  <a:pt x="14433" y="300"/>
                  <a:pt x="14427" y="316"/>
                  <a:pt x="14413" y="330"/>
                </a:cubicBezTo>
                <a:cubicBezTo>
                  <a:pt x="14394" y="350"/>
                  <a:pt x="14398" y="357"/>
                  <a:pt x="14428" y="369"/>
                </a:cubicBezTo>
                <a:cubicBezTo>
                  <a:pt x="14454" y="380"/>
                  <a:pt x="14460" y="391"/>
                  <a:pt x="14447" y="406"/>
                </a:cubicBezTo>
                <a:cubicBezTo>
                  <a:pt x="14437" y="419"/>
                  <a:pt x="14429" y="432"/>
                  <a:pt x="14428" y="436"/>
                </a:cubicBezTo>
                <a:cubicBezTo>
                  <a:pt x="14422" y="462"/>
                  <a:pt x="14306" y="501"/>
                  <a:pt x="14240" y="500"/>
                </a:cubicBezTo>
                <a:cubicBezTo>
                  <a:pt x="14173" y="499"/>
                  <a:pt x="14165" y="502"/>
                  <a:pt x="14161" y="534"/>
                </a:cubicBezTo>
                <a:cubicBezTo>
                  <a:pt x="14154" y="582"/>
                  <a:pt x="14124" y="596"/>
                  <a:pt x="14090" y="566"/>
                </a:cubicBezTo>
                <a:cubicBezTo>
                  <a:pt x="14067" y="545"/>
                  <a:pt x="14058" y="544"/>
                  <a:pt x="14031" y="557"/>
                </a:cubicBezTo>
                <a:cubicBezTo>
                  <a:pt x="13988" y="577"/>
                  <a:pt x="13886" y="590"/>
                  <a:pt x="13871" y="577"/>
                </a:cubicBezTo>
                <a:cubicBezTo>
                  <a:pt x="13865" y="572"/>
                  <a:pt x="13830" y="570"/>
                  <a:pt x="13794" y="573"/>
                </a:cubicBezTo>
                <a:cubicBezTo>
                  <a:pt x="13736" y="577"/>
                  <a:pt x="13730" y="582"/>
                  <a:pt x="13730" y="618"/>
                </a:cubicBezTo>
                <a:cubicBezTo>
                  <a:pt x="13730" y="640"/>
                  <a:pt x="13729" y="660"/>
                  <a:pt x="13730" y="664"/>
                </a:cubicBezTo>
                <a:cubicBezTo>
                  <a:pt x="13730" y="667"/>
                  <a:pt x="13710" y="691"/>
                  <a:pt x="13685" y="716"/>
                </a:cubicBezTo>
                <a:cubicBezTo>
                  <a:pt x="13659" y="740"/>
                  <a:pt x="13644" y="768"/>
                  <a:pt x="13649" y="776"/>
                </a:cubicBezTo>
                <a:cubicBezTo>
                  <a:pt x="13671" y="810"/>
                  <a:pt x="13622" y="835"/>
                  <a:pt x="13540" y="833"/>
                </a:cubicBezTo>
                <a:cubicBezTo>
                  <a:pt x="13427" y="829"/>
                  <a:pt x="13385" y="832"/>
                  <a:pt x="13385" y="844"/>
                </a:cubicBezTo>
                <a:cubicBezTo>
                  <a:pt x="13385" y="850"/>
                  <a:pt x="13407" y="857"/>
                  <a:pt x="13432" y="861"/>
                </a:cubicBezTo>
                <a:cubicBezTo>
                  <a:pt x="13471" y="866"/>
                  <a:pt x="13474" y="870"/>
                  <a:pt x="13451" y="886"/>
                </a:cubicBezTo>
                <a:cubicBezTo>
                  <a:pt x="13436" y="895"/>
                  <a:pt x="13415" y="901"/>
                  <a:pt x="13405" y="897"/>
                </a:cubicBezTo>
                <a:cubicBezTo>
                  <a:pt x="13387" y="891"/>
                  <a:pt x="13376" y="940"/>
                  <a:pt x="13382" y="988"/>
                </a:cubicBezTo>
                <a:cubicBezTo>
                  <a:pt x="13386" y="1011"/>
                  <a:pt x="13311" y="1050"/>
                  <a:pt x="13281" y="1040"/>
                </a:cubicBezTo>
                <a:cubicBezTo>
                  <a:pt x="13269" y="1036"/>
                  <a:pt x="13263" y="1026"/>
                  <a:pt x="13268" y="1018"/>
                </a:cubicBezTo>
                <a:cubicBezTo>
                  <a:pt x="13273" y="1010"/>
                  <a:pt x="13245" y="994"/>
                  <a:pt x="13204" y="983"/>
                </a:cubicBezTo>
                <a:cubicBezTo>
                  <a:pt x="13163" y="972"/>
                  <a:pt x="13130" y="968"/>
                  <a:pt x="13130" y="974"/>
                </a:cubicBezTo>
                <a:cubicBezTo>
                  <a:pt x="13130" y="979"/>
                  <a:pt x="13143" y="987"/>
                  <a:pt x="13160" y="990"/>
                </a:cubicBezTo>
                <a:cubicBezTo>
                  <a:pt x="13202" y="999"/>
                  <a:pt x="13305" y="1090"/>
                  <a:pt x="13289" y="1104"/>
                </a:cubicBezTo>
                <a:cubicBezTo>
                  <a:pt x="13282" y="1110"/>
                  <a:pt x="13295" y="1115"/>
                  <a:pt x="13318" y="1115"/>
                </a:cubicBezTo>
                <a:cubicBezTo>
                  <a:pt x="13379" y="1115"/>
                  <a:pt x="13401" y="1138"/>
                  <a:pt x="13395" y="1193"/>
                </a:cubicBezTo>
                <a:cubicBezTo>
                  <a:pt x="13391" y="1233"/>
                  <a:pt x="13398" y="1243"/>
                  <a:pt x="13434" y="1248"/>
                </a:cubicBezTo>
                <a:cubicBezTo>
                  <a:pt x="13457" y="1252"/>
                  <a:pt x="13470" y="1260"/>
                  <a:pt x="13463" y="1266"/>
                </a:cubicBezTo>
                <a:cubicBezTo>
                  <a:pt x="13455" y="1272"/>
                  <a:pt x="13460" y="1281"/>
                  <a:pt x="13472" y="1285"/>
                </a:cubicBezTo>
                <a:cubicBezTo>
                  <a:pt x="13504" y="1296"/>
                  <a:pt x="13453" y="1341"/>
                  <a:pt x="13418" y="1334"/>
                </a:cubicBezTo>
                <a:cubicBezTo>
                  <a:pt x="13373" y="1324"/>
                  <a:pt x="13360" y="1363"/>
                  <a:pt x="13400" y="1387"/>
                </a:cubicBezTo>
                <a:cubicBezTo>
                  <a:pt x="13432" y="1406"/>
                  <a:pt x="13432" y="1408"/>
                  <a:pt x="13402" y="1415"/>
                </a:cubicBezTo>
                <a:cubicBezTo>
                  <a:pt x="13349" y="1426"/>
                  <a:pt x="13401" y="1481"/>
                  <a:pt x="13455" y="1472"/>
                </a:cubicBezTo>
                <a:cubicBezTo>
                  <a:pt x="13478" y="1468"/>
                  <a:pt x="13498" y="1472"/>
                  <a:pt x="13504" y="1482"/>
                </a:cubicBezTo>
                <a:cubicBezTo>
                  <a:pt x="13519" y="1502"/>
                  <a:pt x="13647" y="1502"/>
                  <a:pt x="13693" y="1481"/>
                </a:cubicBezTo>
                <a:cubicBezTo>
                  <a:pt x="13731" y="1464"/>
                  <a:pt x="13822" y="1473"/>
                  <a:pt x="13860" y="1498"/>
                </a:cubicBezTo>
                <a:cubicBezTo>
                  <a:pt x="13893" y="1519"/>
                  <a:pt x="13864" y="1536"/>
                  <a:pt x="13788" y="1540"/>
                </a:cubicBezTo>
                <a:cubicBezTo>
                  <a:pt x="13706" y="1544"/>
                  <a:pt x="13714" y="1558"/>
                  <a:pt x="13804" y="1567"/>
                </a:cubicBezTo>
                <a:cubicBezTo>
                  <a:pt x="13898" y="1577"/>
                  <a:pt x="13918" y="1593"/>
                  <a:pt x="13854" y="1608"/>
                </a:cubicBezTo>
                <a:cubicBezTo>
                  <a:pt x="13826" y="1614"/>
                  <a:pt x="13785" y="1626"/>
                  <a:pt x="13762" y="1634"/>
                </a:cubicBezTo>
                <a:cubicBezTo>
                  <a:pt x="13738" y="1642"/>
                  <a:pt x="13715" y="1650"/>
                  <a:pt x="13710" y="1651"/>
                </a:cubicBezTo>
                <a:cubicBezTo>
                  <a:pt x="13706" y="1652"/>
                  <a:pt x="13710" y="1659"/>
                  <a:pt x="13718" y="1667"/>
                </a:cubicBezTo>
                <a:cubicBezTo>
                  <a:pt x="13729" y="1676"/>
                  <a:pt x="13744" y="1672"/>
                  <a:pt x="13765" y="1655"/>
                </a:cubicBezTo>
                <a:cubicBezTo>
                  <a:pt x="13804" y="1625"/>
                  <a:pt x="13839" y="1625"/>
                  <a:pt x="13889" y="1654"/>
                </a:cubicBezTo>
                <a:cubicBezTo>
                  <a:pt x="13910" y="1667"/>
                  <a:pt x="13950" y="1678"/>
                  <a:pt x="13977" y="1678"/>
                </a:cubicBezTo>
                <a:cubicBezTo>
                  <a:pt x="14043" y="1678"/>
                  <a:pt x="14073" y="1712"/>
                  <a:pt x="14077" y="1791"/>
                </a:cubicBezTo>
                <a:cubicBezTo>
                  <a:pt x="14079" y="1827"/>
                  <a:pt x="14088" y="1859"/>
                  <a:pt x="14098" y="1862"/>
                </a:cubicBezTo>
                <a:cubicBezTo>
                  <a:pt x="14108" y="1866"/>
                  <a:pt x="14107" y="1874"/>
                  <a:pt x="14095" y="1882"/>
                </a:cubicBezTo>
                <a:cubicBezTo>
                  <a:pt x="14083" y="1889"/>
                  <a:pt x="14077" y="1907"/>
                  <a:pt x="14080" y="1920"/>
                </a:cubicBezTo>
                <a:cubicBezTo>
                  <a:pt x="14084" y="1932"/>
                  <a:pt x="14081" y="1948"/>
                  <a:pt x="14074" y="1954"/>
                </a:cubicBezTo>
                <a:cubicBezTo>
                  <a:pt x="14067" y="1960"/>
                  <a:pt x="14059" y="2000"/>
                  <a:pt x="14058" y="2042"/>
                </a:cubicBezTo>
                <a:cubicBezTo>
                  <a:pt x="14056" y="2100"/>
                  <a:pt x="14064" y="2121"/>
                  <a:pt x="14090" y="2133"/>
                </a:cubicBezTo>
                <a:cubicBezTo>
                  <a:pt x="14122" y="2146"/>
                  <a:pt x="14122" y="2149"/>
                  <a:pt x="14084" y="2165"/>
                </a:cubicBezTo>
                <a:cubicBezTo>
                  <a:pt x="14052" y="2179"/>
                  <a:pt x="14048" y="2186"/>
                  <a:pt x="14068" y="2197"/>
                </a:cubicBezTo>
                <a:cubicBezTo>
                  <a:pt x="14107" y="2219"/>
                  <a:pt x="14186" y="2222"/>
                  <a:pt x="14172" y="2201"/>
                </a:cubicBezTo>
                <a:cubicBezTo>
                  <a:pt x="14166" y="2192"/>
                  <a:pt x="14175" y="2178"/>
                  <a:pt x="14193" y="2170"/>
                </a:cubicBezTo>
                <a:cubicBezTo>
                  <a:pt x="14221" y="2157"/>
                  <a:pt x="14232" y="2159"/>
                  <a:pt x="14264" y="2182"/>
                </a:cubicBezTo>
                <a:cubicBezTo>
                  <a:pt x="14285" y="2197"/>
                  <a:pt x="14297" y="2219"/>
                  <a:pt x="14291" y="2231"/>
                </a:cubicBezTo>
                <a:cubicBezTo>
                  <a:pt x="14284" y="2246"/>
                  <a:pt x="14291" y="2250"/>
                  <a:pt x="14322" y="2246"/>
                </a:cubicBezTo>
                <a:cubicBezTo>
                  <a:pt x="14367" y="2239"/>
                  <a:pt x="14383" y="2198"/>
                  <a:pt x="14347" y="2175"/>
                </a:cubicBezTo>
                <a:cubicBezTo>
                  <a:pt x="14331" y="2164"/>
                  <a:pt x="14332" y="2158"/>
                  <a:pt x="14354" y="2153"/>
                </a:cubicBezTo>
                <a:cubicBezTo>
                  <a:pt x="14370" y="2150"/>
                  <a:pt x="14387" y="2133"/>
                  <a:pt x="14389" y="2116"/>
                </a:cubicBezTo>
                <a:cubicBezTo>
                  <a:pt x="14392" y="2099"/>
                  <a:pt x="14403" y="2079"/>
                  <a:pt x="14415" y="2073"/>
                </a:cubicBezTo>
                <a:cubicBezTo>
                  <a:pt x="14427" y="2066"/>
                  <a:pt x="14436" y="2050"/>
                  <a:pt x="14436" y="2036"/>
                </a:cubicBezTo>
                <a:cubicBezTo>
                  <a:pt x="14436" y="2000"/>
                  <a:pt x="14459" y="1993"/>
                  <a:pt x="14504" y="2015"/>
                </a:cubicBezTo>
                <a:cubicBezTo>
                  <a:pt x="14537" y="2031"/>
                  <a:pt x="14544" y="2031"/>
                  <a:pt x="14544" y="2016"/>
                </a:cubicBezTo>
                <a:cubicBezTo>
                  <a:pt x="14544" y="2007"/>
                  <a:pt x="14562" y="1989"/>
                  <a:pt x="14586" y="1978"/>
                </a:cubicBezTo>
                <a:cubicBezTo>
                  <a:pt x="14609" y="1966"/>
                  <a:pt x="14629" y="1960"/>
                  <a:pt x="14629" y="1965"/>
                </a:cubicBezTo>
                <a:cubicBezTo>
                  <a:pt x="14629" y="1970"/>
                  <a:pt x="14643" y="1968"/>
                  <a:pt x="14661" y="1960"/>
                </a:cubicBezTo>
                <a:cubicBezTo>
                  <a:pt x="14690" y="1947"/>
                  <a:pt x="14690" y="1944"/>
                  <a:pt x="14656" y="1930"/>
                </a:cubicBezTo>
                <a:cubicBezTo>
                  <a:pt x="14621" y="1916"/>
                  <a:pt x="14622" y="1913"/>
                  <a:pt x="14669" y="1885"/>
                </a:cubicBezTo>
                <a:cubicBezTo>
                  <a:pt x="14708" y="1863"/>
                  <a:pt x="14719" y="1840"/>
                  <a:pt x="14724" y="1787"/>
                </a:cubicBezTo>
                <a:cubicBezTo>
                  <a:pt x="14728" y="1744"/>
                  <a:pt x="14721" y="1713"/>
                  <a:pt x="14703" y="1702"/>
                </a:cubicBezTo>
                <a:cubicBezTo>
                  <a:pt x="14680" y="1687"/>
                  <a:pt x="14683" y="1679"/>
                  <a:pt x="14726" y="1657"/>
                </a:cubicBezTo>
                <a:cubicBezTo>
                  <a:pt x="14755" y="1641"/>
                  <a:pt x="14782" y="1635"/>
                  <a:pt x="14790" y="1642"/>
                </a:cubicBezTo>
                <a:cubicBezTo>
                  <a:pt x="14799" y="1650"/>
                  <a:pt x="14816" y="1650"/>
                  <a:pt x="14843" y="1640"/>
                </a:cubicBezTo>
                <a:cubicBezTo>
                  <a:pt x="14876" y="1629"/>
                  <a:pt x="14892" y="1630"/>
                  <a:pt x="14925" y="1647"/>
                </a:cubicBezTo>
                <a:cubicBezTo>
                  <a:pt x="14977" y="1672"/>
                  <a:pt x="14997" y="1672"/>
                  <a:pt x="14989" y="1646"/>
                </a:cubicBezTo>
                <a:cubicBezTo>
                  <a:pt x="14985" y="1632"/>
                  <a:pt x="14999" y="1624"/>
                  <a:pt x="15031" y="1622"/>
                </a:cubicBezTo>
                <a:cubicBezTo>
                  <a:pt x="15093" y="1617"/>
                  <a:pt x="15091" y="1612"/>
                  <a:pt x="15022" y="1580"/>
                </a:cubicBezTo>
                <a:cubicBezTo>
                  <a:pt x="14982" y="1561"/>
                  <a:pt x="14970" y="1546"/>
                  <a:pt x="14980" y="1532"/>
                </a:cubicBezTo>
                <a:cubicBezTo>
                  <a:pt x="14992" y="1514"/>
                  <a:pt x="14999" y="1514"/>
                  <a:pt x="15030" y="1528"/>
                </a:cubicBezTo>
                <a:cubicBezTo>
                  <a:pt x="15062" y="1542"/>
                  <a:pt x="15062" y="1541"/>
                  <a:pt x="15034" y="1517"/>
                </a:cubicBezTo>
                <a:cubicBezTo>
                  <a:pt x="15011" y="1496"/>
                  <a:pt x="15010" y="1488"/>
                  <a:pt x="15031" y="1477"/>
                </a:cubicBezTo>
                <a:cubicBezTo>
                  <a:pt x="15063" y="1459"/>
                  <a:pt x="15067" y="1401"/>
                  <a:pt x="15036" y="1390"/>
                </a:cubicBezTo>
                <a:cubicBezTo>
                  <a:pt x="15021" y="1385"/>
                  <a:pt x="15021" y="1378"/>
                  <a:pt x="15038" y="1367"/>
                </a:cubicBezTo>
                <a:cubicBezTo>
                  <a:pt x="15051" y="1359"/>
                  <a:pt x="15058" y="1339"/>
                  <a:pt x="15054" y="1324"/>
                </a:cubicBezTo>
                <a:cubicBezTo>
                  <a:pt x="15047" y="1299"/>
                  <a:pt x="15053" y="1297"/>
                  <a:pt x="15141" y="1301"/>
                </a:cubicBezTo>
                <a:cubicBezTo>
                  <a:pt x="15198" y="1304"/>
                  <a:pt x="15229" y="1300"/>
                  <a:pt x="15221" y="1293"/>
                </a:cubicBezTo>
                <a:cubicBezTo>
                  <a:pt x="15201" y="1276"/>
                  <a:pt x="15262" y="1255"/>
                  <a:pt x="15335" y="1254"/>
                </a:cubicBezTo>
                <a:cubicBezTo>
                  <a:pt x="15394" y="1253"/>
                  <a:pt x="15401" y="1248"/>
                  <a:pt x="15403" y="1216"/>
                </a:cubicBezTo>
                <a:cubicBezTo>
                  <a:pt x="15404" y="1196"/>
                  <a:pt x="15406" y="1143"/>
                  <a:pt x="15409" y="1098"/>
                </a:cubicBezTo>
                <a:cubicBezTo>
                  <a:pt x="15412" y="1053"/>
                  <a:pt x="15409" y="1010"/>
                  <a:pt x="15403" y="1004"/>
                </a:cubicBezTo>
                <a:cubicBezTo>
                  <a:pt x="15397" y="997"/>
                  <a:pt x="15395" y="973"/>
                  <a:pt x="15398" y="949"/>
                </a:cubicBezTo>
                <a:cubicBezTo>
                  <a:pt x="15403" y="909"/>
                  <a:pt x="15400" y="907"/>
                  <a:pt x="15356" y="913"/>
                </a:cubicBezTo>
                <a:cubicBezTo>
                  <a:pt x="15324" y="917"/>
                  <a:pt x="15300" y="912"/>
                  <a:pt x="15281" y="898"/>
                </a:cubicBezTo>
                <a:cubicBezTo>
                  <a:pt x="15254" y="878"/>
                  <a:pt x="15249" y="878"/>
                  <a:pt x="15213" y="895"/>
                </a:cubicBezTo>
                <a:cubicBezTo>
                  <a:pt x="15181" y="911"/>
                  <a:pt x="15166" y="912"/>
                  <a:pt x="15121" y="900"/>
                </a:cubicBezTo>
                <a:cubicBezTo>
                  <a:pt x="15077" y="888"/>
                  <a:pt x="15069" y="877"/>
                  <a:pt x="15068" y="833"/>
                </a:cubicBezTo>
                <a:cubicBezTo>
                  <a:pt x="15067" y="764"/>
                  <a:pt x="15106" y="739"/>
                  <a:pt x="15213" y="739"/>
                </a:cubicBezTo>
                <a:cubicBezTo>
                  <a:pt x="15279" y="739"/>
                  <a:pt x="15301" y="745"/>
                  <a:pt x="15310" y="763"/>
                </a:cubicBezTo>
                <a:cubicBezTo>
                  <a:pt x="15316" y="776"/>
                  <a:pt x="15330" y="787"/>
                  <a:pt x="15342" y="787"/>
                </a:cubicBezTo>
                <a:cubicBezTo>
                  <a:pt x="15353" y="787"/>
                  <a:pt x="15357" y="778"/>
                  <a:pt x="15350" y="767"/>
                </a:cubicBezTo>
                <a:cubicBezTo>
                  <a:pt x="15341" y="755"/>
                  <a:pt x="15350" y="747"/>
                  <a:pt x="15379" y="743"/>
                </a:cubicBezTo>
                <a:cubicBezTo>
                  <a:pt x="15424" y="736"/>
                  <a:pt x="15436" y="711"/>
                  <a:pt x="15400" y="699"/>
                </a:cubicBezTo>
                <a:cubicBezTo>
                  <a:pt x="15388" y="695"/>
                  <a:pt x="15385" y="684"/>
                  <a:pt x="15393" y="677"/>
                </a:cubicBezTo>
                <a:cubicBezTo>
                  <a:pt x="15403" y="668"/>
                  <a:pt x="15396" y="669"/>
                  <a:pt x="15374" y="679"/>
                </a:cubicBezTo>
                <a:cubicBezTo>
                  <a:pt x="15344" y="692"/>
                  <a:pt x="15336" y="691"/>
                  <a:pt x="15318" y="671"/>
                </a:cubicBezTo>
                <a:cubicBezTo>
                  <a:pt x="15292" y="645"/>
                  <a:pt x="15305" y="634"/>
                  <a:pt x="15361" y="634"/>
                </a:cubicBezTo>
                <a:cubicBezTo>
                  <a:pt x="15383" y="634"/>
                  <a:pt x="15401" y="630"/>
                  <a:pt x="15403" y="625"/>
                </a:cubicBezTo>
                <a:cubicBezTo>
                  <a:pt x="15415" y="586"/>
                  <a:pt x="15413" y="562"/>
                  <a:pt x="15398" y="557"/>
                </a:cubicBezTo>
                <a:cubicBezTo>
                  <a:pt x="15388" y="554"/>
                  <a:pt x="15363" y="532"/>
                  <a:pt x="15343" y="509"/>
                </a:cubicBezTo>
                <a:cubicBezTo>
                  <a:pt x="15309" y="469"/>
                  <a:pt x="15310" y="465"/>
                  <a:pt x="15345" y="451"/>
                </a:cubicBezTo>
                <a:cubicBezTo>
                  <a:pt x="15369" y="442"/>
                  <a:pt x="15374" y="434"/>
                  <a:pt x="15359" y="429"/>
                </a:cubicBezTo>
                <a:cubicBezTo>
                  <a:pt x="15347" y="425"/>
                  <a:pt x="15342" y="417"/>
                  <a:pt x="15348" y="411"/>
                </a:cubicBezTo>
                <a:cubicBezTo>
                  <a:pt x="15355" y="405"/>
                  <a:pt x="15338" y="384"/>
                  <a:pt x="15313" y="365"/>
                </a:cubicBezTo>
                <a:cubicBezTo>
                  <a:pt x="15258" y="324"/>
                  <a:pt x="15271" y="280"/>
                  <a:pt x="15329" y="307"/>
                </a:cubicBezTo>
                <a:cubicBezTo>
                  <a:pt x="15394" y="336"/>
                  <a:pt x="15454" y="328"/>
                  <a:pt x="15398" y="297"/>
                </a:cubicBezTo>
                <a:cubicBezTo>
                  <a:pt x="15384" y="290"/>
                  <a:pt x="15381" y="277"/>
                  <a:pt x="15392" y="268"/>
                </a:cubicBezTo>
                <a:cubicBezTo>
                  <a:pt x="15421" y="242"/>
                  <a:pt x="15420" y="225"/>
                  <a:pt x="15387" y="218"/>
                </a:cubicBezTo>
                <a:cubicBezTo>
                  <a:pt x="15369" y="214"/>
                  <a:pt x="15361" y="207"/>
                  <a:pt x="15367" y="201"/>
                </a:cubicBezTo>
                <a:cubicBezTo>
                  <a:pt x="15374" y="195"/>
                  <a:pt x="15364" y="187"/>
                  <a:pt x="15347" y="184"/>
                </a:cubicBezTo>
                <a:cubicBezTo>
                  <a:pt x="15311" y="176"/>
                  <a:pt x="15304" y="123"/>
                  <a:pt x="15337" y="112"/>
                </a:cubicBezTo>
                <a:cubicBezTo>
                  <a:pt x="15349" y="108"/>
                  <a:pt x="15358" y="86"/>
                  <a:pt x="15358" y="65"/>
                </a:cubicBezTo>
                <a:cubicBezTo>
                  <a:pt x="15358" y="39"/>
                  <a:pt x="15371" y="20"/>
                  <a:pt x="15395" y="13"/>
                </a:cubicBezTo>
                <a:cubicBezTo>
                  <a:pt x="15421" y="4"/>
                  <a:pt x="15334" y="1"/>
                  <a:pt x="15092" y="0"/>
                </a:cubicBezTo>
                <a:close/>
                <a:moveTo>
                  <a:pt x="13482" y="769"/>
                </a:moveTo>
                <a:cubicBezTo>
                  <a:pt x="13479" y="768"/>
                  <a:pt x="13472" y="770"/>
                  <a:pt x="13459" y="775"/>
                </a:cubicBezTo>
                <a:cubicBezTo>
                  <a:pt x="13443" y="783"/>
                  <a:pt x="13435" y="793"/>
                  <a:pt x="13442" y="799"/>
                </a:cubicBezTo>
                <a:cubicBezTo>
                  <a:pt x="13459" y="815"/>
                  <a:pt x="13466" y="813"/>
                  <a:pt x="13479" y="786"/>
                </a:cubicBezTo>
                <a:cubicBezTo>
                  <a:pt x="13483" y="776"/>
                  <a:pt x="13485" y="771"/>
                  <a:pt x="13482" y="769"/>
                </a:cubicBezTo>
                <a:close/>
                <a:moveTo>
                  <a:pt x="15165" y="787"/>
                </a:moveTo>
                <a:cubicBezTo>
                  <a:pt x="15153" y="787"/>
                  <a:pt x="15144" y="792"/>
                  <a:pt x="15144" y="798"/>
                </a:cubicBezTo>
                <a:cubicBezTo>
                  <a:pt x="15144" y="805"/>
                  <a:pt x="15153" y="810"/>
                  <a:pt x="15165" y="810"/>
                </a:cubicBezTo>
                <a:cubicBezTo>
                  <a:pt x="15177" y="810"/>
                  <a:pt x="15186" y="805"/>
                  <a:pt x="15186" y="798"/>
                </a:cubicBezTo>
                <a:cubicBezTo>
                  <a:pt x="15186" y="792"/>
                  <a:pt x="15177" y="787"/>
                  <a:pt x="15165" y="787"/>
                </a:cubicBezTo>
                <a:close/>
                <a:moveTo>
                  <a:pt x="13023" y="1053"/>
                </a:moveTo>
                <a:cubicBezTo>
                  <a:pt x="13023" y="1060"/>
                  <a:pt x="13027" y="1075"/>
                  <a:pt x="13035" y="1085"/>
                </a:cubicBezTo>
                <a:cubicBezTo>
                  <a:pt x="13042" y="1096"/>
                  <a:pt x="13053" y="1102"/>
                  <a:pt x="13057" y="1100"/>
                </a:cubicBezTo>
                <a:cubicBezTo>
                  <a:pt x="13062" y="1097"/>
                  <a:pt x="13056" y="1082"/>
                  <a:pt x="13044" y="1067"/>
                </a:cubicBezTo>
                <a:cubicBezTo>
                  <a:pt x="13033" y="1052"/>
                  <a:pt x="13024" y="1045"/>
                  <a:pt x="13023" y="1053"/>
                </a:cubicBezTo>
                <a:close/>
                <a:moveTo>
                  <a:pt x="13180" y="1056"/>
                </a:moveTo>
                <a:cubicBezTo>
                  <a:pt x="13175" y="1056"/>
                  <a:pt x="13171" y="1069"/>
                  <a:pt x="13171" y="1085"/>
                </a:cubicBezTo>
                <a:cubicBezTo>
                  <a:pt x="13171" y="1102"/>
                  <a:pt x="13181" y="1115"/>
                  <a:pt x="13191" y="1115"/>
                </a:cubicBezTo>
                <a:cubicBezTo>
                  <a:pt x="13201" y="1115"/>
                  <a:pt x="13204" y="1102"/>
                  <a:pt x="13199" y="1085"/>
                </a:cubicBezTo>
                <a:cubicBezTo>
                  <a:pt x="13193" y="1069"/>
                  <a:pt x="13184" y="1056"/>
                  <a:pt x="13180" y="1056"/>
                </a:cubicBezTo>
                <a:close/>
                <a:moveTo>
                  <a:pt x="12904" y="1332"/>
                </a:moveTo>
                <a:cubicBezTo>
                  <a:pt x="12825" y="1332"/>
                  <a:pt x="12816" y="1336"/>
                  <a:pt x="12793" y="1373"/>
                </a:cubicBezTo>
                <a:cubicBezTo>
                  <a:pt x="12780" y="1396"/>
                  <a:pt x="12756" y="1414"/>
                  <a:pt x="12740" y="1414"/>
                </a:cubicBezTo>
                <a:cubicBezTo>
                  <a:pt x="12695" y="1414"/>
                  <a:pt x="12675" y="1468"/>
                  <a:pt x="12711" y="1491"/>
                </a:cubicBezTo>
                <a:cubicBezTo>
                  <a:pt x="12735" y="1505"/>
                  <a:pt x="12736" y="1513"/>
                  <a:pt x="12718" y="1523"/>
                </a:cubicBezTo>
                <a:cubicBezTo>
                  <a:pt x="12699" y="1533"/>
                  <a:pt x="12700" y="1540"/>
                  <a:pt x="12719" y="1553"/>
                </a:cubicBezTo>
                <a:cubicBezTo>
                  <a:pt x="12735" y="1563"/>
                  <a:pt x="12738" y="1573"/>
                  <a:pt x="12726" y="1577"/>
                </a:cubicBezTo>
                <a:cubicBezTo>
                  <a:pt x="12715" y="1581"/>
                  <a:pt x="12702" y="1602"/>
                  <a:pt x="12697" y="1625"/>
                </a:cubicBezTo>
                <a:cubicBezTo>
                  <a:pt x="12690" y="1657"/>
                  <a:pt x="12698" y="1667"/>
                  <a:pt x="12732" y="1676"/>
                </a:cubicBezTo>
                <a:cubicBezTo>
                  <a:pt x="12767" y="1684"/>
                  <a:pt x="12779" y="1682"/>
                  <a:pt x="12792" y="1664"/>
                </a:cubicBezTo>
                <a:cubicBezTo>
                  <a:pt x="12811" y="1637"/>
                  <a:pt x="12864" y="1642"/>
                  <a:pt x="12855" y="1670"/>
                </a:cubicBezTo>
                <a:cubicBezTo>
                  <a:pt x="12851" y="1681"/>
                  <a:pt x="12859" y="1690"/>
                  <a:pt x="12872" y="1690"/>
                </a:cubicBezTo>
                <a:cubicBezTo>
                  <a:pt x="12885" y="1690"/>
                  <a:pt x="12890" y="1685"/>
                  <a:pt x="12884" y="1679"/>
                </a:cubicBezTo>
                <a:cubicBezTo>
                  <a:pt x="12865" y="1662"/>
                  <a:pt x="12914" y="1650"/>
                  <a:pt x="12941" y="1665"/>
                </a:cubicBezTo>
                <a:cubicBezTo>
                  <a:pt x="12973" y="1682"/>
                  <a:pt x="12995" y="1681"/>
                  <a:pt x="12993" y="1663"/>
                </a:cubicBezTo>
                <a:cubicBezTo>
                  <a:pt x="12992" y="1655"/>
                  <a:pt x="12998" y="1630"/>
                  <a:pt x="13007" y="1608"/>
                </a:cubicBezTo>
                <a:cubicBezTo>
                  <a:pt x="13016" y="1585"/>
                  <a:pt x="13017" y="1514"/>
                  <a:pt x="13007" y="1449"/>
                </a:cubicBezTo>
                <a:lnTo>
                  <a:pt x="12990" y="1332"/>
                </a:lnTo>
                <a:lnTo>
                  <a:pt x="12904" y="1332"/>
                </a:lnTo>
                <a:close/>
                <a:moveTo>
                  <a:pt x="12713" y="1338"/>
                </a:moveTo>
                <a:cubicBezTo>
                  <a:pt x="12708" y="1338"/>
                  <a:pt x="12696" y="1343"/>
                  <a:pt x="12689" y="1350"/>
                </a:cubicBezTo>
                <a:cubicBezTo>
                  <a:pt x="12682" y="1356"/>
                  <a:pt x="12686" y="1361"/>
                  <a:pt x="12698" y="1361"/>
                </a:cubicBezTo>
                <a:cubicBezTo>
                  <a:pt x="12711" y="1361"/>
                  <a:pt x="12721" y="1356"/>
                  <a:pt x="12721" y="1350"/>
                </a:cubicBezTo>
                <a:cubicBezTo>
                  <a:pt x="12721" y="1343"/>
                  <a:pt x="12718" y="1338"/>
                  <a:pt x="12713" y="1338"/>
                </a:cubicBezTo>
                <a:close/>
                <a:moveTo>
                  <a:pt x="12015" y="2816"/>
                </a:moveTo>
                <a:cubicBezTo>
                  <a:pt x="12003" y="2816"/>
                  <a:pt x="11992" y="2822"/>
                  <a:pt x="11992" y="2829"/>
                </a:cubicBezTo>
                <a:cubicBezTo>
                  <a:pt x="11992" y="2835"/>
                  <a:pt x="12003" y="2840"/>
                  <a:pt x="12015" y="2840"/>
                </a:cubicBezTo>
                <a:cubicBezTo>
                  <a:pt x="12027" y="2840"/>
                  <a:pt x="12036" y="2835"/>
                  <a:pt x="12036" y="2829"/>
                </a:cubicBezTo>
                <a:cubicBezTo>
                  <a:pt x="12036" y="2822"/>
                  <a:pt x="12027" y="2816"/>
                  <a:pt x="12015" y="2816"/>
                </a:cubicBezTo>
                <a:close/>
                <a:moveTo>
                  <a:pt x="12256" y="2845"/>
                </a:moveTo>
                <a:cubicBezTo>
                  <a:pt x="12249" y="2847"/>
                  <a:pt x="12248" y="2853"/>
                  <a:pt x="12259" y="2863"/>
                </a:cubicBezTo>
                <a:cubicBezTo>
                  <a:pt x="12267" y="2870"/>
                  <a:pt x="12284" y="2875"/>
                  <a:pt x="12296" y="2875"/>
                </a:cubicBezTo>
                <a:cubicBezTo>
                  <a:pt x="12311" y="2875"/>
                  <a:pt x="12310" y="2869"/>
                  <a:pt x="12293" y="2858"/>
                </a:cubicBezTo>
                <a:cubicBezTo>
                  <a:pt x="12278" y="2848"/>
                  <a:pt x="12263" y="2844"/>
                  <a:pt x="12256" y="2845"/>
                </a:cubicBezTo>
                <a:close/>
                <a:moveTo>
                  <a:pt x="12673" y="2888"/>
                </a:moveTo>
                <a:cubicBezTo>
                  <a:pt x="12669" y="2890"/>
                  <a:pt x="12653" y="2902"/>
                  <a:pt x="12637" y="2913"/>
                </a:cubicBezTo>
                <a:cubicBezTo>
                  <a:pt x="12612" y="2931"/>
                  <a:pt x="12613" y="2934"/>
                  <a:pt x="12644" y="2927"/>
                </a:cubicBezTo>
                <a:cubicBezTo>
                  <a:pt x="12663" y="2923"/>
                  <a:pt x="12679" y="2912"/>
                  <a:pt x="12679" y="2902"/>
                </a:cubicBezTo>
                <a:cubicBezTo>
                  <a:pt x="12679" y="2892"/>
                  <a:pt x="12676" y="2885"/>
                  <a:pt x="12673" y="2888"/>
                </a:cubicBezTo>
                <a:close/>
                <a:moveTo>
                  <a:pt x="11418" y="2889"/>
                </a:moveTo>
                <a:cubicBezTo>
                  <a:pt x="11418" y="2890"/>
                  <a:pt x="11428" y="2894"/>
                  <a:pt x="11447" y="2903"/>
                </a:cubicBezTo>
                <a:cubicBezTo>
                  <a:pt x="11495" y="2924"/>
                  <a:pt x="11585" y="2929"/>
                  <a:pt x="11585" y="2911"/>
                </a:cubicBezTo>
                <a:cubicBezTo>
                  <a:pt x="11585" y="2904"/>
                  <a:pt x="11562" y="2899"/>
                  <a:pt x="11534" y="2899"/>
                </a:cubicBezTo>
                <a:cubicBezTo>
                  <a:pt x="11505" y="2899"/>
                  <a:pt x="11465" y="2895"/>
                  <a:pt x="11444" y="2891"/>
                </a:cubicBezTo>
                <a:cubicBezTo>
                  <a:pt x="11426" y="2888"/>
                  <a:pt x="11417" y="2887"/>
                  <a:pt x="11418" y="2889"/>
                </a:cubicBezTo>
                <a:close/>
                <a:moveTo>
                  <a:pt x="12086" y="2894"/>
                </a:moveTo>
                <a:cubicBezTo>
                  <a:pt x="12080" y="2893"/>
                  <a:pt x="12083" y="2900"/>
                  <a:pt x="12090" y="2913"/>
                </a:cubicBezTo>
                <a:cubicBezTo>
                  <a:pt x="12099" y="2928"/>
                  <a:pt x="12117" y="2944"/>
                  <a:pt x="12131" y="2948"/>
                </a:cubicBezTo>
                <a:cubicBezTo>
                  <a:pt x="12158" y="2958"/>
                  <a:pt x="12185" y="2960"/>
                  <a:pt x="12185" y="2952"/>
                </a:cubicBezTo>
                <a:cubicBezTo>
                  <a:pt x="12185" y="2949"/>
                  <a:pt x="12161" y="2933"/>
                  <a:pt x="12131" y="2917"/>
                </a:cubicBezTo>
                <a:cubicBezTo>
                  <a:pt x="12104" y="2902"/>
                  <a:pt x="12091" y="2894"/>
                  <a:pt x="12086" y="2894"/>
                </a:cubicBezTo>
                <a:close/>
                <a:moveTo>
                  <a:pt x="12409" y="2899"/>
                </a:moveTo>
                <a:cubicBezTo>
                  <a:pt x="12391" y="2899"/>
                  <a:pt x="12382" y="2904"/>
                  <a:pt x="12390" y="2911"/>
                </a:cubicBezTo>
                <a:cubicBezTo>
                  <a:pt x="12397" y="2917"/>
                  <a:pt x="12412" y="2922"/>
                  <a:pt x="12423" y="2922"/>
                </a:cubicBezTo>
                <a:cubicBezTo>
                  <a:pt x="12434" y="2922"/>
                  <a:pt x="12443" y="2917"/>
                  <a:pt x="12443" y="2911"/>
                </a:cubicBezTo>
                <a:cubicBezTo>
                  <a:pt x="12443" y="2904"/>
                  <a:pt x="12427" y="2899"/>
                  <a:pt x="12409" y="2899"/>
                </a:cubicBezTo>
                <a:close/>
                <a:moveTo>
                  <a:pt x="12300" y="2930"/>
                </a:moveTo>
                <a:cubicBezTo>
                  <a:pt x="12309" y="2938"/>
                  <a:pt x="12282" y="2957"/>
                  <a:pt x="12234" y="2977"/>
                </a:cubicBezTo>
                <a:cubicBezTo>
                  <a:pt x="12150" y="3011"/>
                  <a:pt x="12110" y="3017"/>
                  <a:pt x="12060" y="2999"/>
                </a:cubicBezTo>
                <a:cubicBezTo>
                  <a:pt x="12031" y="2990"/>
                  <a:pt x="11995" y="3008"/>
                  <a:pt x="11992" y="3034"/>
                </a:cubicBezTo>
                <a:cubicBezTo>
                  <a:pt x="11992" y="3040"/>
                  <a:pt x="11970" y="3060"/>
                  <a:pt x="11944" y="3077"/>
                </a:cubicBezTo>
                <a:lnTo>
                  <a:pt x="11897" y="3109"/>
                </a:lnTo>
                <a:lnTo>
                  <a:pt x="11843" y="3086"/>
                </a:lnTo>
                <a:cubicBezTo>
                  <a:pt x="11796" y="3066"/>
                  <a:pt x="11794" y="3061"/>
                  <a:pt x="11822" y="3048"/>
                </a:cubicBezTo>
                <a:cubicBezTo>
                  <a:pt x="11872" y="3025"/>
                  <a:pt x="11872" y="3001"/>
                  <a:pt x="11822" y="3009"/>
                </a:cubicBezTo>
                <a:cubicBezTo>
                  <a:pt x="11798" y="3013"/>
                  <a:pt x="11760" y="3019"/>
                  <a:pt x="11738" y="3022"/>
                </a:cubicBezTo>
                <a:cubicBezTo>
                  <a:pt x="11716" y="3026"/>
                  <a:pt x="11687" y="3020"/>
                  <a:pt x="11672" y="3010"/>
                </a:cubicBezTo>
                <a:cubicBezTo>
                  <a:pt x="11652" y="2997"/>
                  <a:pt x="11637" y="2995"/>
                  <a:pt x="11616" y="3005"/>
                </a:cubicBezTo>
                <a:cubicBezTo>
                  <a:pt x="11584" y="3019"/>
                  <a:pt x="11543" y="3010"/>
                  <a:pt x="11543" y="2989"/>
                </a:cubicBezTo>
                <a:cubicBezTo>
                  <a:pt x="11543" y="2981"/>
                  <a:pt x="11525" y="2969"/>
                  <a:pt x="11502" y="2961"/>
                </a:cubicBezTo>
                <a:cubicBezTo>
                  <a:pt x="11467" y="2949"/>
                  <a:pt x="11446" y="2950"/>
                  <a:pt x="11383" y="2970"/>
                </a:cubicBezTo>
                <a:cubicBezTo>
                  <a:pt x="11341" y="2984"/>
                  <a:pt x="11296" y="3005"/>
                  <a:pt x="11284" y="3017"/>
                </a:cubicBezTo>
                <a:cubicBezTo>
                  <a:pt x="11265" y="3037"/>
                  <a:pt x="11258" y="3038"/>
                  <a:pt x="11214" y="3022"/>
                </a:cubicBezTo>
                <a:cubicBezTo>
                  <a:pt x="11187" y="3012"/>
                  <a:pt x="11158" y="3008"/>
                  <a:pt x="11149" y="3013"/>
                </a:cubicBezTo>
                <a:cubicBezTo>
                  <a:pt x="11141" y="3017"/>
                  <a:pt x="11099" y="3020"/>
                  <a:pt x="11058" y="3018"/>
                </a:cubicBezTo>
                <a:lnTo>
                  <a:pt x="10982" y="3015"/>
                </a:lnTo>
                <a:lnTo>
                  <a:pt x="10988" y="3072"/>
                </a:lnTo>
                <a:cubicBezTo>
                  <a:pt x="10991" y="3103"/>
                  <a:pt x="10987" y="3135"/>
                  <a:pt x="10979" y="3142"/>
                </a:cubicBezTo>
                <a:cubicBezTo>
                  <a:pt x="10971" y="3149"/>
                  <a:pt x="10974" y="3159"/>
                  <a:pt x="10985" y="3162"/>
                </a:cubicBezTo>
                <a:cubicBezTo>
                  <a:pt x="10998" y="3167"/>
                  <a:pt x="10999" y="3180"/>
                  <a:pt x="10988" y="3195"/>
                </a:cubicBezTo>
                <a:cubicBezTo>
                  <a:pt x="10973" y="3217"/>
                  <a:pt x="10972" y="3265"/>
                  <a:pt x="10987" y="3286"/>
                </a:cubicBezTo>
                <a:cubicBezTo>
                  <a:pt x="10999" y="3303"/>
                  <a:pt x="10979" y="3364"/>
                  <a:pt x="10958" y="3376"/>
                </a:cubicBezTo>
                <a:cubicBezTo>
                  <a:pt x="10932" y="3391"/>
                  <a:pt x="10806" y="3395"/>
                  <a:pt x="10660" y="3388"/>
                </a:cubicBezTo>
                <a:cubicBezTo>
                  <a:pt x="10605" y="3385"/>
                  <a:pt x="10577" y="3389"/>
                  <a:pt x="10568" y="3401"/>
                </a:cubicBezTo>
                <a:cubicBezTo>
                  <a:pt x="10559" y="3415"/>
                  <a:pt x="10550" y="3415"/>
                  <a:pt x="10523" y="3403"/>
                </a:cubicBezTo>
                <a:cubicBezTo>
                  <a:pt x="10499" y="3392"/>
                  <a:pt x="10485" y="3391"/>
                  <a:pt x="10467" y="3401"/>
                </a:cubicBezTo>
                <a:cubicBezTo>
                  <a:pt x="10450" y="3411"/>
                  <a:pt x="10435" y="3411"/>
                  <a:pt x="10416" y="3402"/>
                </a:cubicBezTo>
                <a:cubicBezTo>
                  <a:pt x="10401" y="3395"/>
                  <a:pt x="10366" y="3391"/>
                  <a:pt x="10338" y="3393"/>
                </a:cubicBezTo>
                <a:cubicBezTo>
                  <a:pt x="10296" y="3397"/>
                  <a:pt x="10288" y="3404"/>
                  <a:pt x="10287" y="3448"/>
                </a:cubicBezTo>
                <a:cubicBezTo>
                  <a:pt x="10286" y="3490"/>
                  <a:pt x="10293" y="3498"/>
                  <a:pt x="10322" y="3494"/>
                </a:cubicBezTo>
                <a:cubicBezTo>
                  <a:pt x="10367" y="3487"/>
                  <a:pt x="10434" y="3506"/>
                  <a:pt x="10417" y="3521"/>
                </a:cubicBezTo>
                <a:cubicBezTo>
                  <a:pt x="10410" y="3527"/>
                  <a:pt x="10382" y="3532"/>
                  <a:pt x="10353" y="3532"/>
                </a:cubicBezTo>
                <a:cubicBezTo>
                  <a:pt x="10299" y="3532"/>
                  <a:pt x="10282" y="3549"/>
                  <a:pt x="10322" y="3562"/>
                </a:cubicBezTo>
                <a:cubicBezTo>
                  <a:pt x="10338" y="3568"/>
                  <a:pt x="10337" y="3574"/>
                  <a:pt x="10321" y="3585"/>
                </a:cubicBezTo>
                <a:cubicBezTo>
                  <a:pt x="10304" y="3596"/>
                  <a:pt x="10304" y="3603"/>
                  <a:pt x="10321" y="3609"/>
                </a:cubicBezTo>
                <a:cubicBezTo>
                  <a:pt x="10337" y="3615"/>
                  <a:pt x="10337" y="3622"/>
                  <a:pt x="10318" y="3635"/>
                </a:cubicBezTo>
                <a:cubicBezTo>
                  <a:pt x="10296" y="3650"/>
                  <a:pt x="10295" y="3652"/>
                  <a:pt x="10316" y="3645"/>
                </a:cubicBezTo>
                <a:cubicBezTo>
                  <a:pt x="10361" y="3630"/>
                  <a:pt x="10370" y="3669"/>
                  <a:pt x="10334" y="3723"/>
                </a:cubicBezTo>
                <a:cubicBezTo>
                  <a:pt x="10312" y="3755"/>
                  <a:pt x="10298" y="3818"/>
                  <a:pt x="10295" y="3899"/>
                </a:cubicBezTo>
                <a:cubicBezTo>
                  <a:pt x="10290" y="4021"/>
                  <a:pt x="10291" y="4025"/>
                  <a:pt x="10335" y="4025"/>
                </a:cubicBezTo>
                <a:cubicBezTo>
                  <a:pt x="10398" y="4025"/>
                  <a:pt x="10447" y="4057"/>
                  <a:pt x="10400" y="4067"/>
                </a:cubicBezTo>
                <a:cubicBezTo>
                  <a:pt x="10380" y="4071"/>
                  <a:pt x="10372" y="4081"/>
                  <a:pt x="10380" y="4088"/>
                </a:cubicBezTo>
                <a:cubicBezTo>
                  <a:pt x="10389" y="4096"/>
                  <a:pt x="10396" y="4106"/>
                  <a:pt x="10398" y="4113"/>
                </a:cubicBezTo>
                <a:cubicBezTo>
                  <a:pt x="10399" y="4119"/>
                  <a:pt x="10403" y="4132"/>
                  <a:pt x="10404" y="4140"/>
                </a:cubicBezTo>
                <a:cubicBezTo>
                  <a:pt x="10406" y="4148"/>
                  <a:pt x="10422" y="4153"/>
                  <a:pt x="10441" y="4152"/>
                </a:cubicBezTo>
                <a:cubicBezTo>
                  <a:pt x="10460" y="4150"/>
                  <a:pt x="10488" y="4158"/>
                  <a:pt x="10501" y="4169"/>
                </a:cubicBezTo>
                <a:cubicBezTo>
                  <a:pt x="10521" y="4187"/>
                  <a:pt x="10514" y="4195"/>
                  <a:pt x="10466" y="4219"/>
                </a:cubicBezTo>
                <a:cubicBezTo>
                  <a:pt x="10432" y="4235"/>
                  <a:pt x="10412" y="4254"/>
                  <a:pt x="10419" y="4263"/>
                </a:cubicBezTo>
                <a:cubicBezTo>
                  <a:pt x="10437" y="4289"/>
                  <a:pt x="10383" y="4302"/>
                  <a:pt x="10353" y="4279"/>
                </a:cubicBezTo>
                <a:cubicBezTo>
                  <a:pt x="10339" y="4269"/>
                  <a:pt x="10320" y="4260"/>
                  <a:pt x="10311" y="4260"/>
                </a:cubicBezTo>
                <a:cubicBezTo>
                  <a:pt x="10302" y="4260"/>
                  <a:pt x="10306" y="4267"/>
                  <a:pt x="10319" y="4276"/>
                </a:cubicBezTo>
                <a:cubicBezTo>
                  <a:pt x="10338" y="4288"/>
                  <a:pt x="10330" y="4297"/>
                  <a:pt x="10284" y="4314"/>
                </a:cubicBezTo>
                <a:cubicBezTo>
                  <a:pt x="10251" y="4325"/>
                  <a:pt x="10204" y="4334"/>
                  <a:pt x="10179" y="4333"/>
                </a:cubicBezTo>
                <a:cubicBezTo>
                  <a:pt x="10148" y="4332"/>
                  <a:pt x="10129" y="4339"/>
                  <a:pt x="10120" y="4357"/>
                </a:cubicBezTo>
                <a:cubicBezTo>
                  <a:pt x="10108" y="4379"/>
                  <a:pt x="10102" y="4381"/>
                  <a:pt x="10079" y="4366"/>
                </a:cubicBezTo>
                <a:cubicBezTo>
                  <a:pt x="10057" y="4350"/>
                  <a:pt x="9994" y="4346"/>
                  <a:pt x="9877" y="4352"/>
                </a:cubicBezTo>
                <a:cubicBezTo>
                  <a:pt x="9862" y="4353"/>
                  <a:pt x="9856" y="4361"/>
                  <a:pt x="9862" y="4369"/>
                </a:cubicBezTo>
                <a:cubicBezTo>
                  <a:pt x="9868" y="4378"/>
                  <a:pt x="9858" y="4392"/>
                  <a:pt x="9840" y="4400"/>
                </a:cubicBezTo>
                <a:cubicBezTo>
                  <a:pt x="9821" y="4408"/>
                  <a:pt x="9808" y="4423"/>
                  <a:pt x="9808" y="4432"/>
                </a:cubicBezTo>
                <a:cubicBezTo>
                  <a:pt x="9808" y="4441"/>
                  <a:pt x="9782" y="4454"/>
                  <a:pt x="9753" y="4462"/>
                </a:cubicBezTo>
                <a:cubicBezTo>
                  <a:pt x="9723" y="4469"/>
                  <a:pt x="9700" y="4482"/>
                  <a:pt x="9700" y="4490"/>
                </a:cubicBezTo>
                <a:cubicBezTo>
                  <a:pt x="9700" y="4512"/>
                  <a:pt x="9657" y="4523"/>
                  <a:pt x="9631" y="4508"/>
                </a:cubicBezTo>
                <a:cubicBezTo>
                  <a:pt x="9615" y="4500"/>
                  <a:pt x="9595" y="4499"/>
                  <a:pt x="9568" y="4507"/>
                </a:cubicBezTo>
                <a:cubicBezTo>
                  <a:pt x="9546" y="4514"/>
                  <a:pt x="9519" y="4516"/>
                  <a:pt x="9508" y="4513"/>
                </a:cubicBezTo>
                <a:cubicBezTo>
                  <a:pt x="9498" y="4509"/>
                  <a:pt x="9464" y="4511"/>
                  <a:pt x="9434" y="4517"/>
                </a:cubicBezTo>
                <a:cubicBezTo>
                  <a:pt x="9404" y="4523"/>
                  <a:pt x="9374" y="4524"/>
                  <a:pt x="9368" y="4519"/>
                </a:cubicBezTo>
                <a:cubicBezTo>
                  <a:pt x="9360" y="4511"/>
                  <a:pt x="9125" y="4510"/>
                  <a:pt x="9079" y="4518"/>
                </a:cubicBezTo>
                <a:cubicBezTo>
                  <a:pt x="9053" y="4522"/>
                  <a:pt x="8497" y="4517"/>
                  <a:pt x="8374" y="4511"/>
                </a:cubicBezTo>
                <a:cubicBezTo>
                  <a:pt x="8299" y="4508"/>
                  <a:pt x="8214" y="4500"/>
                  <a:pt x="8184" y="4493"/>
                </a:cubicBezTo>
                <a:cubicBezTo>
                  <a:pt x="8131" y="4482"/>
                  <a:pt x="8130" y="4481"/>
                  <a:pt x="8168" y="4458"/>
                </a:cubicBezTo>
                <a:cubicBezTo>
                  <a:pt x="8201" y="4438"/>
                  <a:pt x="8204" y="4430"/>
                  <a:pt x="8183" y="4411"/>
                </a:cubicBezTo>
                <a:cubicBezTo>
                  <a:pt x="8162" y="4394"/>
                  <a:pt x="8162" y="4384"/>
                  <a:pt x="8183" y="4366"/>
                </a:cubicBezTo>
                <a:cubicBezTo>
                  <a:pt x="8216" y="4336"/>
                  <a:pt x="8201" y="4329"/>
                  <a:pt x="8101" y="4324"/>
                </a:cubicBezTo>
                <a:cubicBezTo>
                  <a:pt x="8043" y="4321"/>
                  <a:pt x="8012" y="4326"/>
                  <a:pt x="7993" y="4340"/>
                </a:cubicBezTo>
                <a:cubicBezTo>
                  <a:pt x="7970" y="4357"/>
                  <a:pt x="7960" y="4358"/>
                  <a:pt x="7920" y="4344"/>
                </a:cubicBezTo>
                <a:cubicBezTo>
                  <a:pt x="7881" y="4331"/>
                  <a:pt x="7870" y="4331"/>
                  <a:pt x="7845" y="4350"/>
                </a:cubicBezTo>
                <a:cubicBezTo>
                  <a:pt x="7820" y="4369"/>
                  <a:pt x="7815" y="4369"/>
                  <a:pt x="7803" y="4352"/>
                </a:cubicBezTo>
                <a:cubicBezTo>
                  <a:pt x="7796" y="4342"/>
                  <a:pt x="7779" y="4334"/>
                  <a:pt x="7764" y="4333"/>
                </a:cubicBezTo>
                <a:cubicBezTo>
                  <a:pt x="7572" y="4323"/>
                  <a:pt x="7514" y="4325"/>
                  <a:pt x="7504" y="4340"/>
                </a:cubicBezTo>
                <a:cubicBezTo>
                  <a:pt x="7495" y="4353"/>
                  <a:pt x="7485" y="4353"/>
                  <a:pt x="7464" y="4344"/>
                </a:cubicBezTo>
                <a:cubicBezTo>
                  <a:pt x="7431" y="4329"/>
                  <a:pt x="7323" y="4330"/>
                  <a:pt x="7285" y="4345"/>
                </a:cubicBezTo>
                <a:cubicBezTo>
                  <a:pt x="7271" y="4351"/>
                  <a:pt x="7248" y="4352"/>
                  <a:pt x="7235" y="4348"/>
                </a:cubicBezTo>
                <a:cubicBezTo>
                  <a:pt x="7220" y="4343"/>
                  <a:pt x="7222" y="4349"/>
                  <a:pt x="7238" y="4364"/>
                </a:cubicBezTo>
                <a:cubicBezTo>
                  <a:pt x="7259" y="4382"/>
                  <a:pt x="7260" y="4394"/>
                  <a:pt x="7242" y="4415"/>
                </a:cubicBezTo>
                <a:cubicBezTo>
                  <a:pt x="7202" y="4460"/>
                  <a:pt x="7194" y="4480"/>
                  <a:pt x="7214" y="4491"/>
                </a:cubicBezTo>
                <a:cubicBezTo>
                  <a:pt x="7225" y="4497"/>
                  <a:pt x="7213" y="4515"/>
                  <a:pt x="7184" y="4535"/>
                </a:cubicBezTo>
                <a:lnTo>
                  <a:pt x="7134" y="4569"/>
                </a:lnTo>
                <a:lnTo>
                  <a:pt x="7069" y="4544"/>
                </a:lnTo>
                <a:cubicBezTo>
                  <a:pt x="7010" y="4520"/>
                  <a:pt x="6882" y="4511"/>
                  <a:pt x="6905" y="4532"/>
                </a:cubicBezTo>
                <a:cubicBezTo>
                  <a:pt x="6911" y="4537"/>
                  <a:pt x="6903" y="4552"/>
                  <a:pt x="6888" y="4565"/>
                </a:cubicBezTo>
                <a:cubicBezTo>
                  <a:pt x="6865" y="4584"/>
                  <a:pt x="6866" y="4593"/>
                  <a:pt x="6889" y="4613"/>
                </a:cubicBezTo>
                <a:cubicBezTo>
                  <a:pt x="6907" y="4629"/>
                  <a:pt x="6909" y="4642"/>
                  <a:pt x="6896" y="4649"/>
                </a:cubicBezTo>
                <a:cubicBezTo>
                  <a:pt x="6882" y="4657"/>
                  <a:pt x="6887" y="4673"/>
                  <a:pt x="6907" y="4695"/>
                </a:cubicBezTo>
                <a:cubicBezTo>
                  <a:pt x="6924" y="4714"/>
                  <a:pt x="6932" y="4735"/>
                  <a:pt x="6925" y="4742"/>
                </a:cubicBezTo>
                <a:cubicBezTo>
                  <a:pt x="6917" y="4749"/>
                  <a:pt x="6922" y="4761"/>
                  <a:pt x="6936" y="4771"/>
                </a:cubicBezTo>
                <a:cubicBezTo>
                  <a:pt x="6956" y="4784"/>
                  <a:pt x="6954" y="4789"/>
                  <a:pt x="6926" y="4795"/>
                </a:cubicBezTo>
                <a:cubicBezTo>
                  <a:pt x="6894" y="4801"/>
                  <a:pt x="6893" y="4805"/>
                  <a:pt x="6925" y="4832"/>
                </a:cubicBezTo>
                <a:cubicBezTo>
                  <a:pt x="6964" y="4864"/>
                  <a:pt x="6951" y="4907"/>
                  <a:pt x="6909" y="4884"/>
                </a:cubicBezTo>
                <a:cubicBezTo>
                  <a:pt x="6895" y="4876"/>
                  <a:pt x="6877" y="4870"/>
                  <a:pt x="6868" y="4870"/>
                </a:cubicBezTo>
                <a:cubicBezTo>
                  <a:pt x="6843" y="4870"/>
                  <a:pt x="6856" y="4916"/>
                  <a:pt x="6883" y="4921"/>
                </a:cubicBezTo>
                <a:cubicBezTo>
                  <a:pt x="6914" y="4928"/>
                  <a:pt x="6907" y="4975"/>
                  <a:pt x="6873" y="4987"/>
                </a:cubicBezTo>
                <a:cubicBezTo>
                  <a:pt x="6853" y="4993"/>
                  <a:pt x="6856" y="4999"/>
                  <a:pt x="6881" y="5010"/>
                </a:cubicBezTo>
                <a:cubicBezTo>
                  <a:pt x="6924" y="5030"/>
                  <a:pt x="6922" y="5036"/>
                  <a:pt x="6868" y="5074"/>
                </a:cubicBezTo>
                <a:cubicBezTo>
                  <a:pt x="6833" y="5099"/>
                  <a:pt x="6818" y="5103"/>
                  <a:pt x="6794" y="5092"/>
                </a:cubicBezTo>
                <a:cubicBezTo>
                  <a:pt x="6778" y="5085"/>
                  <a:pt x="6764" y="5082"/>
                  <a:pt x="6764" y="5086"/>
                </a:cubicBezTo>
                <a:cubicBezTo>
                  <a:pt x="6764" y="5090"/>
                  <a:pt x="6743" y="5088"/>
                  <a:pt x="6719" y="5081"/>
                </a:cubicBezTo>
                <a:cubicBezTo>
                  <a:pt x="6687" y="5072"/>
                  <a:pt x="6667" y="5072"/>
                  <a:pt x="6646" y="5081"/>
                </a:cubicBezTo>
                <a:cubicBezTo>
                  <a:pt x="6631" y="5088"/>
                  <a:pt x="6603" y="5090"/>
                  <a:pt x="6585" y="5086"/>
                </a:cubicBezTo>
                <a:cubicBezTo>
                  <a:pt x="6537" y="5076"/>
                  <a:pt x="6502" y="5119"/>
                  <a:pt x="6527" y="5156"/>
                </a:cubicBezTo>
                <a:cubicBezTo>
                  <a:pt x="6538" y="5172"/>
                  <a:pt x="6540" y="5188"/>
                  <a:pt x="6532" y="5193"/>
                </a:cubicBezTo>
                <a:cubicBezTo>
                  <a:pt x="6505" y="5207"/>
                  <a:pt x="6517" y="5269"/>
                  <a:pt x="6548" y="5276"/>
                </a:cubicBezTo>
                <a:cubicBezTo>
                  <a:pt x="6571" y="5280"/>
                  <a:pt x="6572" y="5284"/>
                  <a:pt x="6553" y="5295"/>
                </a:cubicBezTo>
                <a:cubicBezTo>
                  <a:pt x="6539" y="5302"/>
                  <a:pt x="6527" y="5319"/>
                  <a:pt x="6527" y="5331"/>
                </a:cubicBezTo>
                <a:cubicBezTo>
                  <a:pt x="6527" y="5343"/>
                  <a:pt x="6509" y="5356"/>
                  <a:pt x="6485" y="5359"/>
                </a:cubicBezTo>
                <a:cubicBezTo>
                  <a:pt x="6462" y="5363"/>
                  <a:pt x="6442" y="5370"/>
                  <a:pt x="6442" y="5376"/>
                </a:cubicBezTo>
                <a:cubicBezTo>
                  <a:pt x="6442" y="5382"/>
                  <a:pt x="6406" y="5408"/>
                  <a:pt x="6363" y="5434"/>
                </a:cubicBezTo>
                <a:cubicBezTo>
                  <a:pt x="6310" y="5466"/>
                  <a:pt x="6271" y="5480"/>
                  <a:pt x="6241" y="5477"/>
                </a:cubicBezTo>
                <a:cubicBezTo>
                  <a:pt x="6216" y="5475"/>
                  <a:pt x="6198" y="5468"/>
                  <a:pt x="6201" y="5460"/>
                </a:cubicBezTo>
                <a:cubicBezTo>
                  <a:pt x="6204" y="5452"/>
                  <a:pt x="6196" y="5445"/>
                  <a:pt x="6185" y="5445"/>
                </a:cubicBezTo>
                <a:cubicBezTo>
                  <a:pt x="6153" y="5445"/>
                  <a:pt x="6158" y="5458"/>
                  <a:pt x="6205" y="5500"/>
                </a:cubicBezTo>
                <a:cubicBezTo>
                  <a:pt x="6245" y="5535"/>
                  <a:pt x="6246" y="5539"/>
                  <a:pt x="6212" y="5549"/>
                </a:cubicBezTo>
                <a:cubicBezTo>
                  <a:pt x="6178" y="5560"/>
                  <a:pt x="6178" y="5562"/>
                  <a:pt x="6214" y="5584"/>
                </a:cubicBezTo>
                <a:cubicBezTo>
                  <a:pt x="6235" y="5597"/>
                  <a:pt x="6244" y="5610"/>
                  <a:pt x="6234" y="5613"/>
                </a:cubicBezTo>
                <a:cubicBezTo>
                  <a:pt x="6087" y="5661"/>
                  <a:pt x="6055" y="5668"/>
                  <a:pt x="6043" y="5651"/>
                </a:cubicBezTo>
                <a:cubicBezTo>
                  <a:pt x="6036" y="5641"/>
                  <a:pt x="6012" y="5633"/>
                  <a:pt x="5990" y="5633"/>
                </a:cubicBezTo>
                <a:cubicBezTo>
                  <a:pt x="5957" y="5633"/>
                  <a:pt x="5951" y="5638"/>
                  <a:pt x="5961" y="5660"/>
                </a:cubicBezTo>
                <a:cubicBezTo>
                  <a:pt x="5979" y="5700"/>
                  <a:pt x="5933" y="5711"/>
                  <a:pt x="5903" y="5675"/>
                </a:cubicBezTo>
                <a:cubicBezTo>
                  <a:pt x="5889" y="5658"/>
                  <a:pt x="5870" y="5645"/>
                  <a:pt x="5860" y="5645"/>
                </a:cubicBezTo>
                <a:cubicBezTo>
                  <a:pt x="5833" y="5645"/>
                  <a:pt x="5837" y="5684"/>
                  <a:pt x="5866" y="5700"/>
                </a:cubicBezTo>
                <a:cubicBezTo>
                  <a:pt x="5885" y="5710"/>
                  <a:pt x="5884" y="5719"/>
                  <a:pt x="5863" y="5733"/>
                </a:cubicBezTo>
                <a:cubicBezTo>
                  <a:pt x="5842" y="5746"/>
                  <a:pt x="5841" y="5754"/>
                  <a:pt x="5858" y="5763"/>
                </a:cubicBezTo>
                <a:cubicBezTo>
                  <a:pt x="5898" y="5785"/>
                  <a:pt x="5826" y="5833"/>
                  <a:pt x="5766" y="5825"/>
                </a:cubicBezTo>
                <a:cubicBezTo>
                  <a:pt x="5739" y="5821"/>
                  <a:pt x="5712" y="5823"/>
                  <a:pt x="5705" y="5830"/>
                </a:cubicBezTo>
                <a:cubicBezTo>
                  <a:pt x="5698" y="5836"/>
                  <a:pt x="5649" y="5838"/>
                  <a:pt x="5596" y="5835"/>
                </a:cubicBezTo>
                <a:cubicBezTo>
                  <a:pt x="5500" y="5829"/>
                  <a:pt x="5476" y="5839"/>
                  <a:pt x="5523" y="5865"/>
                </a:cubicBezTo>
                <a:cubicBezTo>
                  <a:pt x="5541" y="5874"/>
                  <a:pt x="5542" y="5882"/>
                  <a:pt x="5527" y="5893"/>
                </a:cubicBezTo>
                <a:cubicBezTo>
                  <a:pt x="5498" y="5913"/>
                  <a:pt x="5496" y="5983"/>
                  <a:pt x="5523" y="6011"/>
                </a:cubicBezTo>
                <a:cubicBezTo>
                  <a:pt x="5539" y="6027"/>
                  <a:pt x="5537" y="6038"/>
                  <a:pt x="5519" y="6051"/>
                </a:cubicBezTo>
                <a:cubicBezTo>
                  <a:pt x="5500" y="6063"/>
                  <a:pt x="5499" y="6072"/>
                  <a:pt x="5515" y="6081"/>
                </a:cubicBezTo>
                <a:cubicBezTo>
                  <a:pt x="5531" y="6089"/>
                  <a:pt x="5528" y="6102"/>
                  <a:pt x="5504" y="6125"/>
                </a:cubicBezTo>
                <a:cubicBezTo>
                  <a:pt x="5474" y="6154"/>
                  <a:pt x="5473" y="6160"/>
                  <a:pt x="5504" y="6193"/>
                </a:cubicBezTo>
                <a:cubicBezTo>
                  <a:pt x="5525" y="6216"/>
                  <a:pt x="5530" y="6234"/>
                  <a:pt x="5517" y="6238"/>
                </a:cubicBezTo>
                <a:cubicBezTo>
                  <a:pt x="5505" y="6242"/>
                  <a:pt x="5501" y="6252"/>
                  <a:pt x="5507" y="6261"/>
                </a:cubicBezTo>
                <a:cubicBezTo>
                  <a:pt x="5513" y="6270"/>
                  <a:pt x="5510" y="6281"/>
                  <a:pt x="5498" y="6285"/>
                </a:cubicBezTo>
                <a:cubicBezTo>
                  <a:pt x="5485" y="6289"/>
                  <a:pt x="5490" y="6298"/>
                  <a:pt x="5512" y="6307"/>
                </a:cubicBezTo>
                <a:cubicBezTo>
                  <a:pt x="5539" y="6318"/>
                  <a:pt x="5542" y="6323"/>
                  <a:pt x="5523" y="6330"/>
                </a:cubicBezTo>
                <a:cubicBezTo>
                  <a:pt x="5504" y="6337"/>
                  <a:pt x="5503" y="6343"/>
                  <a:pt x="5523" y="6356"/>
                </a:cubicBezTo>
                <a:cubicBezTo>
                  <a:pt x="5546" y="6371"/>
                  <a:pt x="5544" y="6377"/>
                  <a:pt x="5511" y="6391"/>
                </a:cubicBezTo>
                <a:cubicBezTo>
                  <a:pt x="5481" y="6402"/>
                  <a:pt x="5464" y="6404"/>
                  <a:pt x="5443" y="6394"/>
                </a:cubicBezTo>
                <a:cubicBezTo>
                  <a:pt x="5427" y="6387"/>
                  <a:pt x="5390" y="6385"/>
                  <a:pt x="5359" y="6389"/>
                </a:cubicBezTo>
                <a:cubicBezTo>
                  <a:pt x="5318" y="6395"/>
                  <a:pt x="5307" y="6402"/>
                  <a:pt x="5316" y="6418"/>
                </a:cubicBezTo>
                <a:cubicBezTo>
                  <a:pt x="5323" y="6430"/>
                  <a:pt x="5315" y="6446"/>
                  <a:pt x="5297" y="6454"/>
                </a:cubicBezTo>
                <a:cubicBezTo>
                  <a:pt x="5269" y="6467"/>
                  <a:pt x="5260" y="6463"/>
                  <a:pt x="5240" y="6432"/>
                </a:cubicBezTo>
                <a:cubicBezTo>
                  <a:pt x="5227" y="6412"/>
                  <a:pt x="5209" y="6398"/>
                  <a:pt x="5200" y="6401"/>
                </a:cubicBezTo>
                <a:cubicBezTo>
                  <a:pt x="5178" y="6409"/>
                  <a:pt x="5103" y="6363"/>
                  <a:pt x="5121" y="6353"/>
                </a:cubicBezTo>
                <a:cubicBezTo>
                  <a:pt x="5129" y="6348"/>
                  <a:pt x="5117" y="6334"/>
                  <a:pt x="5097" y="6322"/>
                </a:cubicBezTo>
                <a:cubicBezTo>
                  <a:pt x="5063" y="6301"/>
                  <a:pt x="5063" y="6297"/>
                  <a:pt x="5095" y="6266"/>
                </a:cubicBezTo>
                <a:cubicBezTo>
                  <a:pt x="5118" y="6245"/>
                  <a:pt x="5124" y="6229"/>
                  <a:pt x="5110" y="6222"/>
                </a:cubicBezTo>
                <a:cubicBezTo>
                  <a:pt x="5096" y="6214"/>
                  <a:pt x="5095" y="6202"/>
                  <a:pt x="5110" y="6187"/>
                </a:cubicBezTo>
                <a:cubicBezTo>
                  <a:pt x="5122" y="6175"/>
                  <a:pt x="5128" y="6142"/>
                  <a:pt x="5121" y="6113"/>
                </a:cubicBezTo>
                <a:cubicBezTo>
                  <a:pt x="5115" y="6085"/>
                  <a:pt x="5106" y="6050"/>
                  <a:pt x="5103" y="6037"/>
                </a:cubicBezTo>
                <a:cubicBezTo>
                  <a:pt x="5101" y="6025"/>
                  <a:pt x="5090" y="6016"/>
                  <a:pt x="5079" y="6018"/>
                </a:cubicBezTo>
                <a:cubicBezTo>
                  <a:pt x="5069" y="6020"/>
                  <a:pt x="5062" y="6029"/>
                  <a:pt x="5065" y="6037"/>
                </a:cubicBezTo>
                <a:cubicBezTo>
                  <a:pt x="5075" y="6065"/>
                  <a:pt x="5032" y="6068"/>
                  <a:pt x="4955" y="6044"/>
                </a:cubicBezTo>
                <a:cubicBezTo>
                  <a:pt x="4891" y="6025"/>
                  <a:pt x="4879" y="6024"/>
                  <a:pt x="4869" y="6039"/>
                </a:cubicBezTo>
                <a:cubicBezTo>
                  <a:pt x="4858" y="6054"/>
                  <a:pt x="4848" y="6053"/>
                  <a:pt x="4801" y="6033"/>
                </a:cubicBezTo>
                <a:cubicBezTo>
                  <a:pt x="4747" y="6010"/>
                  <a:pt x="4719" y="6010"/>
                  <a:pt x="4626" y="6035"/>
                </a:cubicBezTo>
                <a:cubicBezTo>
                  <a:pt x="4591" y="6044"/>
                  <a:pt x="4571" y="6043"/>
                  <a:pt x="4548" y="6033"/>
                </a:cubicBezTo>
                <a:cubicBezTo>
                  <a:pt x="4527" y="6023"/>
                  <a:pt x="4513" y="6023"/>
                  <a:pt x="4503" y="6031"/>
                </a:cubicBezTo>
                <a:cubicBezTo>
                  <a:pt x="4496" y="6038"/>
                  <a:pt x="4482" y="6041"/>
                  <a:pt x="4473" y="6038"/>
                </a:cubicBezTo>
                <a:cubicBezTo>
                  <a:pt x="4464" y="6035"/>
                  <a:pt x="4462" y="6059"/>
                  <a:pt x="4470" y="6090"/>
                </a:cubicBezTo>
                <a:cubicBezTo>
                  <a:pt x="4485" y="6156"/>
                  <a:pt x="4466" y="6194"/>
                  <a:pt x="4412" y="6203"/>
                </a:cubicBezTo>
                <a:cubicBezTo>
                  <a:pt x="4391" y="6207"/>
                  <a:pt x="4357" y="6214"/>
                  <a:pt x="4336" y="6221"/>
                </a:cubicBezTo>
                <a:cubicBezTo>
                  <a:pt x="4315" y="6227"/>
                  <a:pt x="4288" y="6229"/>
                  <a:pt x="4278" y="6226"/>
                </a:cubicBezTo>
                <a:cubicBezTo>
                  <a:pt x="4268" y="6223"/>
                  <a:pt x="4255" y="6228"/>
                  <a:pt x="4248" y="6238"/>
                </a:cubicBezTo>
                <a:cubicBezTo>
                  <a:pt x="4238" y="6253"/>
                  <a:pt x="4227" y="6254"/>
                  <a:pt x="4206" y="6244"/>
                </a:cubicBezTo>
                <a:cubicBezTo>
                  <a:pt x="4160" y="6223"/>
                  <a:pt x="4097" y="6270"/>
                  <a:pt x="4103" y="6321"/>
                </a:cubicBezTo>
                <a:cubicBezTo>
                  <a:pt x="4109" y="6369"/>
                  <a:pt x="4073" y="6399"/>
                  <a:pt x="4021" y="6390"/>
                </a:cubicBezTo>
                <a:cubicBezTo>
                  <a:pt x="3996" y="6385"/>
                  <a:pt x="3977" y="6393"/>
                  <a:pt x="3960" y="6414"/>
                </a:cubicBezTo>
                <a:cubicBezTo>
                  <a:pt x="3934" y="6445"/>
                  <a:pt x="3883" y="6448"/>
                  <a:pt x="3879" y="6418"/>
                </a:cubicBezTo>
                <a:cubicBezTo>
                  <a:pt x="3875" y="6385"/>
                  <a:pt x="3870" y="6383"/>
                  <a:pt x="3826" y="6396"/>
                </a:cubicBezTo>
                <a:cubicBezTo>
                  <a:pt x="3791" y="6406"/>
                  <a:pt x="3786" y="6412"/>
                  <a:pt x="3807" y="6426"/>
                </a:cubicBezTo>
                <a:cubicBezTo>
                  <a:pt x="3825" y="6438"/>
                  <a:pt x="3827" y="6447"/>
                  <a:pt x="3810" y="6458"/>
                </a:cubicBezTo>
                <a:cubicBezTo>
                  <a:pt x="3797" y="6466"/>
                  <a:pt x="3786" y="6483"/>
                  <a:pt x="3786" y="6495"/>
                </a:cubicBezTo>
                <a:cubicBezTo>
                  <a:pt x="3786" y="6508"/>
                  <a:pt x="3781" y="6569"/>
                  <a:pt x="3776" y="6630"/>
                </a:cubicBezTo>
                <a:cubicBezTo>
                  <a:pt x="3766" y="6752"/>
                  <a:pt x="3779" y="6821"/>
                  <a:pt x="3808" y="6811"/>
                </a:cubicBezTo>
                <a:cubicBezTo>
                  <a:pt x="3851" y="6796"/>
                  <a:pt x="3872" y="6821"/>
                  <a:pt x="3836" y="6842"/>
                </a:cubicBezTo>
                <a:cubicBezTo>
                  <a:pt x="3815" y="6855"/>
                  <a:pt x="3805" y="6865"/>
                  <a:pt x="3813" y="6865"/>
                </a:cubicBezTo>
                <a:cubicBezTo>
                  <a:pt x="3821" y="6865"/>
                  <a:pt x="3813" y="6877"/>
                  <a:pt x="3794" y="6893"/>
                </a:cubicBezTo>
                <a:cubicBezTo>
                  <a:pt x="3751" y="6928"/>
                  <a:pt x="3776" y="6938"/>
                  <a:pt x="3902" y="6934"/>
                </a:cubicBezTo>
                <a:cubicBezTo>
                  <a:pt x="3954" y="6932"/>
                  <a:pt x="4005" y="6934"/>
                  <a:pt x="4013" y="6938"/>
                </a:cubicBezTo>
                <a:cubicBezTo>
                  <a:pt x="4021" y="6943"/>
                  <a:pt x="4040" y="6941"/>
                  <a:pt x="4056" y="6934"/>
                </a:cubicBezTo>
                <a:cubicBezTo>
                  <a:pt x="4072" y="6927"/>
                  <a:pt x="4085" y="6925"/>
                  <a:pt x="4085" y="6931"/>
                </a:cubicBezTo>
                <a:cubicBezTo>
                  <a:pt x="4085" y="6936"/>
                  <a:pt x="4099" y="6930"/>
                  <a:pt x="4116" y="6917"/>
                </a:cubicBezTo>
                <a:cubicBezTo>
                  <a:pt x="4145" y="6896"/>
                  <a:pt x="4146" y="6895"/>
                  <a:pt x="4161" y="6916"/>
                </a:cubicBezTo>
                <a:cubicBezTo>
                  <a:pt x="4169" y="6927"/>
                  <a:pt x="4164" y="6957"/>
                  <a:pt x="4149" y="6982"/>
                </a:cubicBezTo>
                <a:cubicBezTo>
                  <a:pt x="4135" y="7006"/>
                  <a:pt x="4128" y="7032"/>
                  <a:pt x="4137" y="7040"/>
                </a:cubicBezTo>
                <a:cubicBezTo>
                  <a:pt x="4145" y="7047"/>
                  <a:pt x="4142" y="7061"/>
                  <a:pt x="4129" y="7070"/>
                </a:cubicBezTo>
                <a:cubicBezTo>
                  <a:pt x="4109" y="7082"/>
                  <a:pt x="4113" y="7092"/>
                  <a:pt x="4148" y="7111"/>
                </a:cubicBezTo>
                <a:cubicBezTo>
                  <a:pt x="4190" y="7134"/>
                  <a:pt x="4199" y="7135"/>
                  <a:pt x="4259" y="7118"/>
                </a:cubicBezTo>
                <a:cubicBezTo>
                  <a:pt x="4314" y="7103"/>
                  <a:pt x="4324" y="7103"/>
                  <a:pt x="4334" y="7117"/>
                </a:cubicBezTo>
                <a:cubicBezTo>
                  <a:pt x="4344" y="7130"/>
                  <a:pt x="4356" y="7131"/>
                  <a:pt x="4389" y="7122"/>
                </a:cubicBezTo>
                <a:cubicBezTo>
                  <a:pt x="4418" y="7113"/>
                  <a:pt x="4439" y="7113"/>
                  <a:pt x="4454" y="7121"/>
                </a:cubicBezTo>
                <a:cubicBezTo>
                  <a:pt x="4478" y="7134"/>
                  <a:pt x="4490" y="7239"/>
                  <a:pt x="4468" y="7247"/>
                </a:cubicBezTo>
                <a:cubicBezTo>
                  <a:pt x="4460" y="7249"/>
                  <a:pt x="4459" y="7265"/>
                  <a:pt x="4465" y="7280"/>
                </a:cubicBezTo>
                <a:cubicBezTo>
                  <a:pt x="4477" y="7315"/>
                  <a:pt x="4412" y="7338"/>
                  <a:pt x="4334" y="7328"/>
                </a:cubicBezTo>
                <a:cubicBezTo>
                  <a:pt x="4299" y="7323"/>
                  <a:pt x="4279" y="7326"/>
                  <a:pt x="4270" y="7339"/>
                </a:cubicBezTo>
                <a:cubicBezTo>
                  <a:pt x="4260" y="7354"/>
                  <a:pt x="4247" y="7356"/>
                  <a:pt x="4214" y="7346"/>
                </a:cubicBezTo>
                <a:cubicBezTo>
                  <a:pt x="4146" y="7326"/>
                  <a:pt x="3794" y="7327"/>
                  <a:pt x="3771" y="7347"/>
                </a:cubicBezTo>
                <a:cubicBezTo>
                  <a:pt x="3765" y="7353"/>
                  <a:pt x="3775" y="7375"/>
                  <a:pt x="3794" y="7395"/>
                </a:cubicBezTo>
                <a:cubicBezTo>
                  <a:pt x="3814" y="7416"/>
                  <a:pt x="3819" y="7437"/>
                  <a:pt x="3808" y="7444"/>
                </a:cubicBezTo>
                <a:cubicBezTo>
                  <a:pt x="3773" y="7469"/>
                  <a:pt x="3763" y="7531"/>
                  <a:pt x="3792" y="7537"/>
                </a:cubicBezTo>
                <a:cubicBezTo>
                  <a:pt x="3821" y="7544"/>
                  <a:pt x="3827" y="7597"/>
                  <a:pt x="3800" y="7611"/>
                </a:cubicBezTo>
                <a:cubicBezTo>
                  <a:pt x="3775" y="7625"/>
                  <a:pt x="3783" y="7642"/>
                  <a:pt x="3810" y="7633"/>
                </a:cubicBezTo>
                <a:cubicBezTo>
                  <a:pt x="3825" y="7628"/>
                  <a:pt x="3855" y="7638"/>
                  <a:pt x="3884" y="7658"/>
                </a:cubicBezTo>
                <a:cubicBezTo>
                  <a:pt x="3924" y="7686"/>
                  <a:pt x="3950" y="7692"/>
                  <a:pt x="4019" y="7692"/>
                </a:cubicBezTo>
                <a:cubicBezTo>
                  <a:pt x="4111" y="7692"/>
                  <a:pt x="4153" y="7669"/>
                  <a:pt x="4080" y="7659"/>
                </a:cubicBezTo>
                <a:cubicBezTo>
                  <a:pt x="4037" y="7653"/>
                  <a:pt x="4037" y="7619"/>
                  <a:pt x="4080" y="7625"/>
                </a:cubicBezTo>
                <a:cubicBezTo>
                  <a:pt x="4093" y="7626"/>
                  <a:pt x="4124" y="7611"/>
                  <a:pt x="4149" y="7592"/>
                </a:cubicBezTo>
                <a:cubicBezTo>
                  <a:pt x="4206" y="7548"/>
                  <a:pt x="4224" y="7549"/>
                  <a:pt x="4265" y="7592"/>
                </a:cubicBezTo>
                <a:cubicBezTo>
                  <a:pt x="4299" y="7628"/>
                  <a:pt x="4283" y="7645"/>
                  <a:pt x="4225" y="7633"/>
                </a:cubicBezTo>
                <a:cubicBezTo>
                  <a:pt x="4203" y="7628"/>
                  <a:pt x="4191" y="7631"/>
                  <a:pt x="4191" y="7643"/>
                </a:cubicBezTo>
                <a:cubicBezTo>
                  <a:pt x="4191" y="7671"/>
                  <a:pt x="4221" y="7675"/>
                  <a:pt x="4286" y="7656"/>
                </a:cubicBezTo>
                <a:cubicBezTo>
                  <a:pt x="4341" y="7641"/>
                  <a:pt x="4347" y="7642"/>
                  <a:pt x="4357" y="7663"/>
                </a:cubicBezTo>
                <a:cubicBezTo>
                  <a:pt x="4366" y="7682"/>
                  <a:pt x="4374" y="7683"/>
                  <a:pt x="4397" y="7673"/>
                </a:cubicBezTo>
                <a:cubicBezTo>
                  <a:pt x="4420" y="7663"/>
                  <a:pt x="4432" y="7667"/>
                  <a:pt x="4449" y="7692"/>
                </a:cubicBezTo>
                <a:cubicBezTo>
                  <a:pt x="4461" y="7709"/>
                  <a:pt x="4472" y="7738"/>
                  <a:pt x="4474" y="7757"/>
                </a:cubicBezTo>
                <a:cubicBezTo>
                  <a:pt x="4479" y="7788"/>
                  <a:pt x="4483" y="7789"/>
                  <a:pt x="4515" y="7774"/>
                </a:cubicBezTo>
                <a:cubicBezTo>
                  <a:pt x="4547" y="7758"/>
                  <a:pt x="4553" y="7759"/>
                  <a:pt x="4585" y="7786"/>
                </a:cubicBezTo>
                <a:cubicBezTo>
                  <a:pt x="4620" y="7815"/>
                  <a:pt x="4620" y="7816"/>
                  <a:pt x="4561" y="7829"/>
                </a:cubicBezTo>
                <a:cubicBezTo>
                  <a:pt x="4529" y="7836"/>
                  <a:pt x="4497" y="7843"/>
                  <a:pt x="4489" y="7844"/>
                </a:cubicBezTo>
                <a:cubicBezTo>
                  <a:pt x="4460" y="7846"/>
                  <a:pt x="4445" y="7861"/>
                  <a:pt x="4460" y="7875"/>
                </a:cubicBezTo>
                <a:cubicBezTo>
                  <a:pt x="4471" y="7885"/>
                  <a:pt x="4481" y="7884"/>
                  <a:pt x="4495" y="7870"/>
                </a:cubicBezTo>
                <a:cubicBezTo>
                  <a:pt x="4506" y="7859"/>
                  <a:pt x="4525" y="7853"/>
                  <a:pt x="4536" y="7857"/>
                </a:cubicBezTo>
                <a:cubicBezTo>
                  <a:pt x="4566" y="7867"/>
                  <a:pt x="4560" y="7909"/>
                  <a:pt x="4528" y="7916"/>
                </a:cubicBezTo>
                <a:cubicBezTo>
                  <a:pt x="4510" y="7920"/>
                  <a:pt x="4501" y="7937"/>
                  <a:pt x="4503" y="7959"/>
                </a:cubicBezTo>
                <a:cubicBezTo>
                  <a:pt x="4506" y="7980"/>
                  <a:pt x="4500" y="8002"/>
                  <a:pt x="4491" y="8009"/>
                </a:cubicBezTo>
                <a:cubicBezTo>
                  <a:pt x="4481" y="8015"/>
                  <a:pt x="4470" y="8034"/>
                  <a:pt x="4466" y="8050"/>
                </a:cubicBezTo>
                <a:cubicBezTo>
                  <a:pt x="4460" y="8077"/>
                  <a:pt x="4451" y="8080"/>
                  <a:pt x="4343" y="8081"/>
                </a:cubicBezTo>
                <a:cubicBezTo>
                  <a:pt x="4095" y="8084"/>
                  <a:pt x="3976" y="8089"/>
                  <a:pt x="3964" y="8099"/>
                </a:cubicBezTo>
                <a:cubicBezTo>
                  <a:pt x="3958" y="8106"/>
                  <a:pt x="3942" y="8106"/>
                  <a:pt x="3927" y="8099"/>
                </a:cubicBezTo>
                <a:cubicBezTo>
                  <a:pt x="3897" y="8086"/>
                  <a:pt x="3825" y="8086"/>
                  <a:pt x="3839" y="8099"/>
                </a:cubicBezTo>
                <a:cubicBezTo>
                  <a:pt x="3845" y="8104"/>
                  <a:pt x="3837" y="8112"/>
                  <a:pt x="3821" y="8117"/>
                </a:cubicBezTo>
                <a:cubicBezTo>
                  <a:pt x="3780" y="8130"/>
                  <a:pt x="3762" y="8179"/>
                  <a:pt x="3788" y="8205"/>
                </a:cubicBezTo>
                <a:cubicBezTo>
                  <a:pt x="3817" y="8236"/>
                  <a:pt x="3780" y="8259"/>
                  <a:pt x="3681" y="8269"/>
                </a:cubicBezTo>
                <a:cubicBezTo>
                  <a:pt x="3638" y="8273"/>
                  <a:pt x="3581" y="8284"/>
                  <a:pt x="3556" y="8293"/>
                </a:cubicBezTo>
                <a:cubicBezTo>
                  <a:pt x="3515" y="8308"/>
                  <a:pt x="3507" y="8307"/>
                  <a:pt x="3490" y="8291"/>
                </a:cubicBezTo>
                <a:cubicBezTo>
                  <a:pt x="3473" y="8274"/>
                  <a:pt x="3464" y="8274"/>
                  <a:pt x="3414" y="8296"/>
                </a:cubicBezTo>
                <a:cubicBezTo>
                  <a:pt x="3360" y="8319"/>
                  <a:pt x="3315" y="8311"/>
                  <a:pt x="3347" y="8284"/>
                </a:cubicBezTo>
                <a:cubicBezTo>
                  <a:pt x="3356" y="8276"/>
                  <a:pt x="3347" y="8272"/>
                  <a:pt x="3323" y="8275"/>
                </a:cubicBezTo>
                <a:cubicBezTo>
                  <a:pt x="3301" y="8277"/>
                  <a:pt x="3276" y="8292"/>
                  <a:pt x="3269" y="8308"/>
                </a:cubicBezTo>
                <a:cubicBezTo>
                  <a:pt x="3252" y="8348"/>
                  <a:pt x="3194" y="8348"/>
                  <a:pt x="3202" y="8308"/>
                </a:cubicBezTo>
                <a:cubicBezTo>
                  <a:pt x="3207" y="8284"/>
                  <a:pt x="3198" y="8278"/>
                  <a:pt x="3152" y="8276"/>
                </a:cubicBezTo>
                <a:cubicBezTo>
                  <a:pt x="3113" y="8274"/>
                  <a:pt x="3101" y="8277"/>
                  <a:pt x="3112" y="8287"/>
                </a:cubicBezTo>
                <a:cubicBezTo>
                  <a:pt x="3141" y="8313"/>
                  <a:pt x="3140" y="8356"/>
                  <a:pt x="3109" y="8363"/>
                </a:cubicBezTo>
                <a:cubicBezTo>
                  <a:pt x="3071" y="8371"/>
                  <a:pt x="3069" y="8504"/>
                  <a:pt x="3105" y="8529"/>
                </a:cubicBezTo>
                <a:cubicBezTo>
                  <a:pt x="3139" y="8552"/>
                  <a:pt x="3139" y="8591"/>
                  <a:pt x="3105" y="8598"/>
                </a:cubicBezTo>
                <a:cubicBezTo>
                  <a:pt x="3047" y="8610"/>
                  <a:pt x="3079" y="8626"/>
                  <a:pt x="3157" y="8624"/>
                </a:cubicBezTo>
                <a:cubicBezTo>
                  <a:pt x="3201" y="8623"/>
                  <a:pt x="3243" y="8623"/>
                  <a:pt x="3249" y="8624"/>
                </a:cubicBezTo>
                <a:cubicBezTo>
                  <a:pt x="3290" y="8632"/>
                  <a:pt x="3339" y="8632"/>
                  <a:pt x="3432" y="8624"/>
                </a:cubicBezTo>
                <a:cubicBezTo>
                  <a:pt x="3494" y="8619"/>
                  <a:pt x="3548" y="8621"/>
                  <a:pt x="3562" y="8627"/>
                </a:cubicBezTo>
                <a:cubicBezTo>
                  <a:pt x="3578" y="8634"/>
                  <a:pt x="3593" y="8633"/>
                  <a:pt x="3603" y="8625"/>
                </a:cubicBezTo>
                <a:cubicBezTo>
                  <a:pt x="3613" y="8616"/>
                  <a:pt x="3626" y="8615"/>
                  <a:pt x="3648" y="8625"/>
                </a:cubicBezTo>
                <a:cubicBezTo>
                  <a:pt x="3671" y="8636"/>
                  <a:pt x="3682" y="8633"/>
                  <a:pt x="3699" y="8608"/>
                </a:cubicBezTo>
                <a:cubicBezTo>
                  <a:pt x="3711" y="8590"/>
                  <a:pt x="3729" y="8580"/>
                  <a:pt x="3741" y="8584"/>
                </a:cubicBezTo>
                <a:cubicBezTo>
                  <a:pt x="3753" y="8588"/>
                  <a:pt x="3763" y="8581"/>
                  <a:pt x="3763" y="8568"/>
                </a:cubicBezTo>
                <a:cubicBezTo>
                  <a:pt x="3763" y="8555"/>
                  <a:pt x="3754" y="8541"/>
                  <a:pt x="3742" y="8537"/>
                </a:cubicBezTo>
                <a:cubicBezTo>
                  <a:pt x="3718" y="8529"/>
                  <a:pt x="3768" y="8443"/>
                  <a:pt x="3797" y="8443"/>
                </a:cubicBezTo>
                <a:cubicBezTo>
                  <a:pt x="3808" y="8443"/>
                  <a:pt x="3828" y="8439"/>
                  <a:pt x="3842" y="8434"/>
                </a:cubicBezTo>
                <a:cubicBezTo>
                  <a:pt x="3856" y="8429"/>
                  <a:pt x="3873" y="8431"/>
                  <a:pt x="3881" y="8438"/>
                </a:cubicBezTo>
                <a:cubicBezTo>
                  <a:pt x="3897" y="8452"/>
                  <a:pt x="4014" y="8442"/>
                  <a:pt x="4058" y="8423"/>
                </a:cubicBezTo>
                <a:cubicBezTo>
                  <a:pt x="4073" y="8416"/>
                  <a:pt x="4092" y="8414"/>
                  <a:pt x="4100" y="8418"/>
                </a:cubicBezTo>
                <a:cubicBezTo>
                  <a:pt x="4130" y="8435"/>
                  <a:pt x="4149" y="8529"/>
                  <a:pt x="4124" y="8538"/>
                </a:cubicBezTo>
                <a:cubicBezTo>
                  <a:pt x="4092" y="8549"/>
                  <a:pt x="4104" y="8622"/>
                  <a:pt x="4138" y="8629"/>
                </a:cubicBezTo>
                <a:cubicBezTo>
                  <a:pt x="4170" y="8635"/>
                  <a:pt x="4173" y="8666"/>
                  <a:pt x="4145" y="8690"/>
                </a:cubicBezTo>
                <a:cubicBezTo>
                  <a:pt x="4118" y="8714"/>
                  <a:pt x="4106" y="8823"/>
                  <a:pt x="4127" y="8853"/>
                </a:cubicBezTo>
                <a:cubicBezTo>
                  <a:pt x="4141" y="8872"/>
                  <a:pt x="4141" y="8885"/>
                  <a:pt x="4127" y="8890"/>
                </a:cubicBezTo>
                <a:cubicBezTo>
                  <a:pt x="4099" y="8899"/>
                  <a:pt x="4122" y="9087"/>
                  <a:pt x="4151" y="9093"/>
                </a:cubicBezTo>
                <a:cubicBezTo>
                  <a:pt x="4163" y="9095"/>
                  <a:pt x="4182" y="9110"/>
                  <a:pt x="4193" y="9126"/>
                </a:cubicBezTo>
                <a:cubicBezTo>
                  <a:pt x="4209" y="9150"/>
                  <a:pt x="4223" y="9154"/>
                  <a:pt x="4265" y="9148"/>
                </a:cubicBezTo>
                <a:cubicBezTo>
                  <a:pt x="4302" y="9143"/>
                  <a:pt x="4324" y="9147"/>
                  <a:pt x="4339" y="9162"/>
                </a:cubicBezTo>
                <a:cubicBezTo>
                  <a:pt x="4351" y="9173"/>
                  <a:pt x="4361" y="9177"/>
                  <a:pt x="4362" y="9171"/>
                </a:cubicBezTo>
                <a:cubicBezTo>
                  <a:pt x="4362" y="9165"/>
                  <a:pt x="4349" y="9151"/>
                  <a:pt x="4330" y="9140"/>
                </a:cubicBezTo>
                <a:cubicBezTo>
                  <a:pt x="4286" y="9113"/>
                  <a:pt x="4305" y="9096"/>
                  <a:pt x="4375" y="9100"/>
                </a:cubicBezTo>
                <a:cubicBezTo>
                  <a:pt x="4410" y="9102"/>
                  <a:pt x="4423" y="9099"/>
                  <a:pt x="4410" y="9092"/>
                </a:cubicBezTo>
                <a:cubicBezTo>
                  <a:pt x="4356" y="9062"/>
                  <a:pt x="4475" y="8992"/>
                  <a:pt x="4557" y="9007"/>
                </a:cubicBezTo>
                <a:cubicBezTo>
                  <a:pt x="4579" y="9011"/>
                  <a:pt x="4610" y="9010"/>
                  <a:pt x="4624" y="9005"/>
                </a:cubicBezTo>
                <a:cubicBezTo>
                  <a:pt x="4660" y="8993"/>
                  <a:pt x="4750" y="8992"/>
                  <a:pt x="4762" y="9003"/>
                </a:cubicBezTo>
                <a:cubicBezTo>
                  <a:pt x="4768" y="9008"/>
                  <a:pt x="4788" y="9008"/>
                  <a:pt x="4806" y="9002"/>
                </a:cubicBezTo>
                <a:cubicBezTo>
                  <a:pt x="4842" y="8991"/>
                  <a:pt x="5116" y="8998"/>
                  <a:pt x="5137" y="9010"/>
                </a:cubicBezTo>
                <a:cubicBezTo>
                  <a:pt x="5161" y="9024"/>
                  <a:pt x="5174" y="9118"/>
                  <a:pt x="5153" y="9125"/>
                </a:cubicBezTo>
                <a:cubicBezTo>
                  <a:pt x="5120" y="9136"/>
                  <a:pt x="5132" y="9150"/>
                  <a:pt x="5182" y="9157"/>
                </a:cubicBezTo>
                <a:cubicBezTo>
                  <a:pt x="5227" y="9164"/>
                  <a:pt x="5229" y="9166"/>
                  <a:pt x="5194" y="9181"/>
                </a:cubicBezTo>
                <a:cubicBezTo>
                  <a:pt x="5155" y="9197"/>
                  <a:pt x="5140" y="9242"/>
                  <a:pt x="5177" y="9229"/>
                </a:cubicBezTo>
                <a:cubicBezTo>
                  <a:pt x="5189" y="9226"/>
                  <a:pt x="5209" y="9225"/>
                  <a:pt x="5221" y="9229"/>
                </a:cubicBezTo>
                <a:cubicBezTo>
                  <a:pt x="5255" y="9241"/>
                  <a:pt x="5207" y="9267"/>
                  <a:pt x="5134" y="9276"/>
                </a:cubicBezTo>
                <a:cubicBezTo>
                  <a:pt x="5061" y="9285"/>
                  <a:pt x="5052" y="9300"/>
                  <a:pt x="5115" y="9309"/>
                </a:cubicBezTo>
                <a:cubicBezTo>
                  <a:pt x="5177" y="9318"/>
                  <a:pt x="5167" y="9395"/>
                  <a:pt x="5103" y="9392"/>
                </a:cubicBezTo>
                <a:cubicBezTo>
                  <a:pt x="5081" y="9390"/>
                  <a:pt x="5050" y="9398"/>
                  <a:pt x="5036" y="9409"/>
                </a:cubicBezTo>
                <a:cubicBezTo>
                  <a:pt x="5011" y="9427"/>
                  <a:pt x="5009" y="9427"/>
                  <a:pt x="4996" y="9408"/>
                </a:cubicBezTo>
                <a:cubicBezTo>
                  <a:pt x="4984" y="9392"/>
                  <a:pt x="4959" y="9390"/>
                  <a:pt x="4875" y="9392"/>
                </a:cubicBezTo>
                <a:cubicBezTo>
                  <a:pt x="4773" y="9396"/>
                  <a:pt x="4725" y="9386"/>
                  <a:pt x="4770" y="9370"/>
                </a:cubicBezTo>
                <a:cubicBezTo>
                  <a:pt x="4789" y="9364"/>
                  <a:pt x="4884" y="9265"/>
                  <a:pt x="4888" y="9247"/>
                </a:cubicBezTo>
                <a:cubicBezTo>
                  <a:pt x="4889" y="9244"/>
                  <a:pt x="4896" y="9234"/>
                  <a:pt x="4906" y="9226"/>
                </a:cubicBezTo>
                <a:cubicBezTo>
                  <a:pt x="4918" y="9215"/>
                  <a:pt x="4895" y="9212"/>
                  <a:pt x="4806" y="9212"/>
                </a:cubicBezTo>
                <a:cubicBezTo>
                  <a:pt x="4741" y="9212"/>
                  <a:pt x="4682" y="9217"/>
                  <a:pt x="4674" y="9224"/>
                </a:cubicBezTo>
                <a:cubicBezTo>
                  <a:pt x="4665" y="9233"/>
                  <a:pt x="4649" y="9231"/>
                  <a:pt x="4627" y="9222"/>
                </a:cubicBezTo>
                <a:cubicBezTo>
                  <a:pt x="4582" y="9201"/>
                  <a:pt x="4446" y="9195"/>
                  <a:pt x="4454" y="9215"/>
                </a:cubicBezTo>
                <a:cubicBezTo>
                  <a:pt x="4457" y="9223"/>
                  <a:pt x="4478" y="9234"/>
                  <a:pt x="4502" y="9239"/>
                </a:cubicBezTo>
                <a:cubicBezTo>
                  <a:pt x="4543" y="9248"/>
                  <a:pt x="4544" y="9249"/>
                  <a:pt x="4507" y="9265"/>
                </a:cubicBezTo>
                <a:cubicBezTo>
                  <a:pt x="4480" y="9275"/>
                  <a:pt x="4468" y="9292"/>
                  <a:pt x="4473" y="9316"/>
                </a:cubicBezTo>
                <a:cubicBezTo>
                  <a:pt x="4478" y="9341"/>
                  <a:pt x="4465" y="9360"/>
                  <a:pt x="4429" y="9381"/>
                </a:cubicBezTo>
                <a:cubicBezTo>
                  <a:pt x="4401" y="9397"/>
                  <a:pt x="4376" y="9421"/>
                  <a:pt x="4375" y="9432"/>
                </a:cubicBezTo>
                <a:cubicBezTo>
                  <a:pt x="4373" y="9444"/>
                  <a:pt x="4363" y="9460"/>
                  <a:pt x="4352" y="9470"/>
                </a:cubicBezTo>
                <a:cubicBezTo>
                  <a:pt x="4341" y="9480"/>
                  <a:pt x="4331" y="9490"/>
                  <a:pt x="4330" y="9493"/>
                </a:cubicBezTo>
                <a:cubicBezTo>
                  <a:pt x="4328" y="9496"/>
                  <a:pt x="4321" y="9507"/>
                  <a:pt x="4314" y="9517"/>
                </a:cubicBezTo>
                <a:cubicBezTo>
                  <a:pt x="4306" y="9526"/>
                  <a:pt x="4298" y="9545"/>
                  <a:pt x="4294" y="9558"/>
                </a:cubicBezTo>
                <a:cubicBezTo>
                  <a:pt x="4283" y="9598"/>
                  <a:pt x="4225" y="9585"/>
                  <a:pt x="4211" y="9540"/>
                </a:cubicBezTo>
                <a:lnTo>
                  <a:pt x="4198" y="9499"/>
                </a:lnTo>
                <a:lnTo>
                  <a:pt x="4195" y="9540"/>
                </a:lnTo>
                <a:cubicBezTo>
                  <a:pt x="4193" y="9563"/>
                  <a:pt x="4180" y="9589"/>
                  <a:pt x="4166" y="9597"/>
                </a:cubicBezTo>
                <a:cubicBezTo>
                  <a:pt x="4151" y="9605"/>
                  <a:pt x="4148" y="9611"/>
                  <a:pt x="4158" y="9611"/>
                </a:cubicBezTo>
                <a:cubicBezTo>
                  <a:pt x="4167" y="9611"/>
                  <a:pt x="4165" y="9619"/>
                  <a:pt x="4151" y="9628"/>
                </a:cubicBezTo>
                <a:cubicBezTo>
                  <a:pt x="4133" y="9640"/>
                  <a:pt x="4132" y="9646"/>
                  <a:pt x="4149" y="9651"/>
                </a:cubicBezTo>
                <a:cubicBezTo>
                  <a:pt x="4166" y="9657"/>
                  <a:pt x="4160" y="9668"/>
                  <a:pt x="4133" y="9685"/>
                </a:cubicBezTo>
                <a:cubicBezTo>
                  <a:pt x="4105" y="9703"/>
                  <a:pt x="4105" y="9706"/>
                  <a:pt x="4130" y="9695"/>
                </a:cubicBezTo>
                <a:cubicBezTo>
                  <a:pt x="4158" y="9684"/>
                  <a:pt x="4169" y="9684"/>
                  <a:pt x="4190" y="9697"/>
                </a:cubicBezTo>
                <a:cubicBezTo>
                  <a:pt x="4209" y="9710"/>
                  <a:pt x="4210" y="9716"/>
                  <a:pt x="4188" y="9724"/>
                </a:cubicBezTo>
                <a:cubicBezTo>
                  <a:pt x="4109" y="9751"/>
                  <a:pt x="4059" y="9762"/>
                  <a:pt x="4029" y="9755"/>
                </a:cubicBezTo>
                <a:cubicBezTo>
                  <a:pt x="4011" y="9752"/>
                  <a:pt x="3966" y="9760"/>
                  <a:pt x="3931" y="9775"/>
                </a:cubicBezTo>
                <a:cubicBezTo>
                  <a:pt x="3872" y="9799"/>
                  <a:pt x="3864" y="9799"/>
                  <a:pt x="3829" y="9782"/>
                </a:cubicBezTo>
                <a:cubicBezTo>
                  <a:pt x="3809" y="9772"/>
                  <a:pt x="3786" y="9763"/>
                  <a:pt x="3778" y="9763"/>
                </a:cubicBezTo>
                <a:cubicBezTo>
                  <a:pt x="3746" y="9763"/>
                  <a:pt x="3766" y="9792"/>
                  <a:pt x="3818" y="9818"/>
                </a:cubicBezTo>
                <a:lnTo>
                  <a:pt x="3873" y="9845"/>
                </a:lnTo>
                <a:lnTo>
                  <a:pt x="3828" y="9880"/>
                </a:lnTo>
                <a:cubicBezTo>
                  <a:pt x="3803" y="9900"/>
                  <a:pt x="3784" y="9928"/>
                  <a:pt x="3788" y="9942"/>
                </a:cubicBezTo>
                <a:cubicBezTo>
                  <a:pt x="3791" y="9957"/>
                  <a:pt x="3786" y="9976"/>
                  <a:pt x="3776" y="9984"/>
                </a:cubicBezTo>
                <a:cubicBezTo>
                  <a:pt x="3766" y="9993"/>
                  <a:pt x="3767" y="10005"/>
                  <a:pt x="3779" y="10012"/>
                </a:cubicBezTo>
                <a:cubicBezTo>
                  <a:pt x="3794" y="10019"/>
                  <a:pt x="3792" y="10035"/>
                  <a:pt x="3776" y="10058"/>
                </a:cubicBezTo>
                <a:cubicBezTo>
                  <a:pt x="3756" y="10088"/>
                  <a:pt x="3758" y="10096"/>
                  <a:pt x="3789" y="10105"/>
                </a:cubicBezTo>
                <a:cubicBezTo>
                  <a:pt x="3809" y="10111"/>
                  <a:pt x="3821" y="10123"/>
                  <a:pt x="3815" y="10132"/>
                </a:cubicBezTo>
                <a:cubicBezTo>
                  <a:pt x="3791" y="10166"/>
                  <a:pt x="3941" y="10187"/>
                  <a:pt x="4018" y="10161"/>
                </a:cubicBezTo>
                <a:cubicBezTo>
                  <a:pt x="4039" y="10153"/>
                  <a:pt x="4074" y="10150"/>
                  <a:pt x="4095" y="10154"/>
                </a:cubicBezTo>
                <a:cubicBezTo>
                  <a:pt x="4128" y="10161"/>
                  <a:pt x="4132" y="10173"/>
                  <a:pt x="4121" y="10240"/>
                </a:cubicBezTo>
                <a:cubicBezTo>
                  <a:pt x="4109" y="10305"/>
                  <a:pt x="4112" y="10315"/>
                  <a:pt x="4137" y="10303"/>
                </a:cubicBezTo>
                <a:cubicBezTo>
                  <a:pt x="4175" y="10286"/>
                  <a:pt x="4204" y="10309"/>
                  <a:pt x="4196" y="10350"/>
                </a:cubicBezTo>
                <a:lnTo>
                  <a:pt x="4190" y="10379"/>
                </a:lnTo>
                <a:lnTo>
                  <a:pt x="4217" y="10351"/>
                </a:lnTo>
                <a:cubicBezTo>
                  <a:pt x="4255" y="10312"/>
                  <a:pt x="4287" y="10318"/>
                  <a:pt x="4294" y="10366"/>
                </a:cubicBezTo>
                <a:cubicBezTo>
                  <a:pt x="4300" y="10400"/>
                  <a:pt x="4311" y="10407"/>
                  <a:pt x="4365" y="10412"/>
                </a:cubicBezTo>
                <a:cubicBezTo>
                  <a:pt x="4422" y="10416"/>
                  <a:pt x="4428" y="10413"/>
                  <a:pt x="4428" y="10383"/>
                </a:cubicBezTo>
                <a:cubicBezTo>
                  <a:pt x="4428" y="10343"/>
                  <a:pt x="4486" y="10324"/>
                  <a:pt x="4621" y="10318"/>
                </a:cubicBezTo>
                <a:cubicBezTo>
                  <a:pt x="4762" y="10312"/>
                  <a:pt x="4800" y="10309"/>
                  <a:pt x="4830" y="10299"/>
                </a:cubicBezTo>
                <a:cubicBezTo>
                  <a:pt x="4862" y="10288"/>
                  <a:pt x="4905" y="10300"/>
                  <a:pt x="4888" y="10316"/>
                </a:cubicBezTo>
                <a:cubicBezTo>
                  <a:pt x="4873" y="10328"/>
                  <a:pt x="4893" y="10328"/>
                  <a:pt x="4952" y="10316"/>
                </a:cubicBezTo>
                <a:cubicBezTo>
                  <a:pt x="4976" y="10311"/>
                  <a:pt x="5026" y="10311"/>
                  <a:pt x="5065" y="10316"/>
                </a:cubicBezTo>
                <a:cubicBezTo>
                  <a:pt x="5104" y="10320"/>
                  <a:pt x="5140" y="10319"/>
                  <a:pt x="5147" y="10313"/>
                </a:cubicBezTo>
                <a:cubicBezTo>
                  <a:pt x="5154" y="10307"/>
                  <a:pt x="5167" y="10306"/>
                  <a:pt x="5177" y="10309"/>
                </a:cubicBezTo>
                <a:cubicBezTo>
                  <a:pt x="5188" y="10313"/>
                  <a:pt x="5209" y="10304"/>
                  <a:pt x="5223" y="10290"/>
                </a:cubicBezTo>
                <a:lnTo>
                  <a:pt x="5247" y="10264"/>
                </a:lnTo>
                <a:lnTo>
                  <a:pt x="5282" y="10288"/>
                </a:lnTo>
                <a:cubicBezTo>
                  <a:pt x="5303" y="10303"/>
                  <a:pt x="5347" y="10315"/>
                  <a:pt x="5391" y="10317"/>
                </a:cubicBezTo>
                <a:cubicBezTo>
                  <a:pt x="5460" y="10321"/>
                  <a:pt x="5467" y="10324"/>
                  <a:pt x="5462" y="10356"/>
                </a:cubicBezTo>
                <a:cubicBezTo>
                  <a:pt x="5460" y="10375"/>
                  <a:pt x="5445" y="10396"/>
                  <a:pt x="5430" y="10403"/>
                </a:cubicBezTo>
                <a:cubicBezTo>
                  <a:pt x="5414" y="10410"/>
                  <a:pt x="5405" y="10433"/>
                  <a:pt x="5409" y="10458"/>
                </a:cubicBezTo>
                <a:cubicBezTo>
                  <a:pt x="5413" y="10482"/>
                  <a:pt x="5406" y="10512"/>
                  <a:pt x="5393" y="10525"/>
                </a:cubicBezTo>
                <a:cubicBezTo>
                  <a:pt x="5367" y="10552"/>
                  <a:pt x="5311" y="10558"/>
                  <a:pt x="5295" y="10535"/>
                </a:cubicBezTo>
                <a:cubicBezTo>
                  <a:pt x="5285" y="10520"/>
                  <a:pt x="5177" y="10510"/>
                  <a:pt x="5182" y="10524"/>
                </a:cubicBezTo>
                <a:cubicBezTo>
                  <a:pt x="5184" y="10528"/>
                  <a:pt x="5172" y="10546"/>
                  <a:pt x="5157" y="10563"/>
                </a:cubicBezTo>
                <a:cubicBezTo>
                  <a:pt x="5132" y="10591"/>
                  <a:pt x="5136" y="10598"/>
                  <a:pt x="5189" y="10636"/>
                </a:cubicBezTo>
                <a:cubicBezTo>
                  <a:pt x="5251" y="10681"/>
                  <a:pt x="5251" y="10731"/>
                  <a:pt x="5189" y="10702"/>
                </a:cubicBezTo>
                <a:cubicBezTo>
                  <a:pt x="5163" y="10691"/>
                  <a:pt x="5154" y="10691"/>
                  <a:pt x="5142" y="10708"/>
                </a:cubicBezTo>
                <a:cubicBezTo>
                  <a:pt x="5133" y="10721"/>
                  <a:pt x="5141" y="10732"/>
                  <a:pt x="5165" y="10739"/>
                </a:cubicBezTo>
                <a:cubicBezTo>
                  <a:pt x="5192" y="10748"/>
                  <a:pt x="5195" y="10755"/>
                  <a:pt x="5177" y="10767"/>
                </a:cubicBezTo>
                <a:cubicBezTo>
                  <a:pt x="5162" y="10776"/>
                  <a:pt x="5162" y="10785"/>
                  <a:pt x="5176" y="10789"/>
                </a:cubicBezTo>
                <a:cubicBezTo>
                  <a:pt x="5189" y="10794"/>
                  <a:pt x="5187" y="10806"/>
                  <a:pt x="5171" y="10824"/>
                </a:cubicBezTo>
                <a:cubicBezTo>
                  <a:pt x="5157" y="10839"/>
                  <a:pt x="5148" y="10877"/>
                  <a:pt x="5152" y="10908"/>
                </a:cubicBezTo>
                <a:cubicBezTo>
                  <a:pt x="5165" y="11013"/>
                  <a:pt x="5160" y="11056"/>
                  <a:pt x="5132" y="11076"/>
                </a:cubicBezTo>
                <a:cubicBezTo>
                  <a:pt x="5109" y="11092"/>
                  <a:pt x="5109" y="11092"/>
                  <a:pt x="5134" y="11080"/>
                </a:cubicBezTo>
                <a:cubicBezTo>
                  <a:pt x="5151" y="11072"/>
                  <a:pt x="5187" y="11066"/>
                  <a:pt x="5214" y="11066"/>
                </a:cubicBezTo>
                <a:cubicBezTo>
                  <a:pt x="5242" y="11066"/>
                  <a:pt x="5282" y="11060"/>
                  <a:pt x="5305" y="11052"/>
                </a:cubicBezTo>
                <a:cubicBezTo>
                  <a:pt x="5337" y="11041"/>
                  <a:pt x="5358" y="11041"/>
                  <a:pt x="5403" y="11054"/>
                </a:cubicBezTo>
                <a:cubicBezTo>
                  <a:pt x="5434" y="11063"/>
                  <a:pt x="5485" y="11071"/>
                  <a:pt x="5517" y="11071"/>
                </a:cubicBezTo>
                <a:cubicBezTo>
                  <a:pt x="5600" y="11072"/>
                  <a:pt x="5783" y="11016"/>
                  <a:pt x="5816" y="10980"/>
                </a:cubicBezTo>
                <a:cubicBezTo>
                  <a:pt x="5832" y="10963"/>
                  <a:pt x="5855" y="10948"/>
                  <a:pt x="5868" y="10948"/>
                </a:cubicBezTo>
                <a:cubicBezTo>
                  <a:pt x="5881" y="10948"/>
                  <a:pt x="5886" y="10933"/>
                  <a:pt x="5881" y="10913"/>
                </a:cubicBezTo>
                <a:cubicBezTo>
                  <a:pt x="5875" y="10893"/>
                  <a:pt x="5880" y="10874"/>
                  <a:pt x="5890" y="10870"/>
                </a:cubicBezTo>
                <a:cubicBezTo>
                  <a:pt x="5923" y="10859"/>
                  <a:pt x="6014" y="10858"/>
                  <a:pt x="6025" y="10868"/>
                </a:cubicBezTo>
                <a:cubicBezTo>
                  <a:pt x="6031" y="10873"/>
                  <a:pt x="6055" y="10871"/>
                  <a:pt x="6077" y="10863"/>
                </a:cubicBezTo>
                <a:cubicBezTo>
                  <a:pt x="6099" y="10856"/>
                  <a:pt x="6113" y="10845"/>
                  <a:pt x="6106" y="10839"/>
                </a:cubicBezTo>
                <a:cubicBezTo>
                  <a:pt x="6099" y="10833"/>
                  <a:pt x="6108" y="10821"/>
                  <a:pt x="6127" y="10813"/>
                </a:cubicBezTo>
                <a:cubicBezTo>
                  <a:pt x="6169" y="10796"/>
                  <a:pt x="6146" y="10732"/>
                  <a:pt x="6098" y="10731"/>
                </a:cubicBezTo>
                <a:cubicBezTo>
                  <a:pt x="6041" y="10731"/>
                  <a:pt x="6013" y="10712"/>
                  <a:pt x="6020" y="10680"/>
                </a:cubicBezTo>
                <a:cubicBezTo>
                  <a:pt x="6032" y="10634"/>
                  <a:pt x="6141" y="10630"/>
                  <a:pt x="6202" y="10672"/>
                </a:cubicBezTo>
                <a:cubicBezTo>
                  <a:pt x="6226" y="10689"/>
                  <a:pt x="6251" y="10698"/>
                  <a:pt x="6257" y="10693"/>
                </a:cubicBezTo>
                <a:cubicBezTo>
                  <a:pt x="6290" y="10665"/>
                  <a:pt x="6506" y="10702"/>
                  <a:pt x="6506" y="10737"/>
                </a:cubicBezTo>
                <a:cubicBezTo>
                  <a:pt x="6506" y="10749"/>
                  <a:pt x="6516" y="10763"/>
                  <a:pt x="6529" y="10767"/>
                </a:cubicBezTo>
                <a:cubicBezTo>
                  <a:pt x="6542" y="10772"/>
                  <a:pt x="6547" y="10787"/>
                  <a:pt x="6540" y="10802"/>
                </a:cubicBezTo>
                <a:cubicBezTo>
                  <a:pt x="6531" y="10821"/>
                  <a:pt x="6540" y="10831"/>
                  <a:pt x="6566" y="10836"/>
                </a:cubicBezTo>
                <a:cubicBezTo>
                  <a:pt x="6601" y="10844"/>
                  <a:pt x="6601" y="10845"/>
                  <a:pt x="6564" y="10860"/>
                </a:cubicBezTo>
                <a:cubicBezTo>
                  <a:pt x="6534" y="10872"/>
                  <a:pt x="6529" y="10881"/>
                  <a:pt x="6547" y="10899"/>
                </a:cubicBezTo>
                <a:cubicBezTo>
                  <a:pt x="6562" y="10914"/>
                  <a:pt x="6562" y="10925"/>
                  <a:pt x="6547" y="10934"/>
                </a:cubicBezTo>
                <a:cubicBezTo>
                  <a:pt x="6521" y="10948"/>
                  <a:pt x="6512" y="11050"/>
                  <a:pt x="6535" y="11062"/>
                </a:cubicBezTo>
                <a:cubicBezTo>
                  <a:pt x="6561" y="11077"/>
                  <a:pt x="6759" y="11071"/>
                  <a:pt x="6794" y="11055"/>
                </a:cubicBezTo>
                <a:cubicBezTo>
                  <a:pt x="6813" y="11046"/>
                  <a:pt x="6828" y="11030"/>
                  <a:pt x="6828" y="11018"/>
                </a:cubicBezTo>
                <a:cubicBezTo>
                  <a:pt x="6828" y="10992"/>
                  <a:pt x="6774" y="10966"/>
                  <a:pt x="6754" y="10983"/>
                </a:cubicBezTo>
                <a:cubicBezTo>
                  <a:pt x="6735" y="11000"/>
                  <a:pt x="6694" y="10985"/>
                  <a:pt x="6707" y="10966"/>
                </a:cubicBezTo>
                <a:cubicBezTo>
                  <a:pt x="6713" y="10957"/>
                  <a:pt x="6704" y="10947"/>
                  <a:pt x="6687" y="10944"/>
                </a:cubicBezTo>
                <a:cubicBezTo>
                  <a:pt x="6662" y="10938"/>
                  <a:pt x="6660" y="10932"/>
                  <a:pt x="6677" y="10914"/>
                </a:cubicBezTo>
                <a:cubicBezTo>
                  <a:pt x="6689" y="10902"/>
                  <a:pt x="6699" y="10879"/>
                  <a:pt x="6699" y="10863"/>
                </a:cubicBezTo>
                <a:cubicBezTo>
                  <a:pt x="6699" y="10828"/>
                  <a:pt x="6720" y="10816"/>
                  <a:pt x="6756" y="10832"/>
                </a:cubicBezTo>
                <a:cubicBezTo>
                  <a:pt x="6790" y="10847"/>
                  <a:pt x="6835" y="10835"/>
                  <a:pt x="6814" y="10816"/>
                </a:cubicBezTo>
                <a:cubicBezTo>
                  <a:pt x="6788" y="10793"/>
                  <a:pt x="6791" y="10758"/>
                  <a:pt x="6820" y="10752"/>
                </a:cubicBezTo>
                <a:cubicBezTo>
                  <a:pt x="6835" y="10749"/>
                  <a:pt x="6842" y="10739"/>
                  <a:pt x="6835" y="10729"/>
                </a:cubicBezTo>
                <a:cubicBezTo>
                  <a:pt x="6827" y="10718"/>
                  <a:pt x="6837" y="10704"/>
                  <a:pt x="6857" y="10696"/>
                </a:cubicBezTo>
                <a:cubicBezTo>
                  <a:pt x="6885" y="10685"/>
                  <a:pt x="6887" y="10679"/>
                  <a:pt x="6865" y="10675"/>
                </a:cubicBezTo>
                <a:cubicBezTo>
                  <a:pt x="6822" y="10666"/>
                  <a:pt x="6832" y="10527"/>
                  <a:pt x="6878" y="10508"/>
                </a:cubicBezTo>
                <a:cubicBezTo>
                  <a:pt x="6926" y="10489"/>
                  <a:pt x="6923" y="10464"/>
                  <a:pt x="6870" y="10446"/>
                </a:cubicBezTo>
                <a:cubicBezTo>
                  <a:pt x="6846" y="10438"/>
                  <a:pt x="6831" y="10426"/>
                  <a:pt x="6838" y="10420"/>
                </a:cubicBezTo>
                <a:cubicBezTo>
                  <a:pt x="6844" y="10415"/>
                  <a:pt x="6841" y="10407"/>
                  <a:pt x="6830" y="10404"/>
                </a:cubicBezTo>
                <a:cubicBezTo>
                  <a:pt x="6788" y="10390"/>
                  <a:pt x="6875" y="10286"/>
                  <a:pt x="6921" y="10294"/>
                </a:cubicBezTo>
                <a:cubicBezTo>
                  <a:pt x="6934" y="10297"/>
                  <a:pt x="6957" y="10291"/>
                  <a:pt x="6971" y="10280"/>
                </a:cubicBezTo>
                <a:cubicBezTo>
                  <a:pt x="6992" y="10265"/>
                  <a:pt x="7003" y="10265"/>
                  <a:pt x="7024" y="10277"/>
                </a:cubicBezTo>
                <a:cubicBezTo>
                  <a:pt x="7039" y="10285"/>
                  <a:pt x="7066" y="10291"/>
                  <a:pt x="7085" y="10291"/>
                </a:cubicBezTo>
                <a:cubicBezTo>
                  <a:pt x="7203" y="10291"/>
                  <a:pt x="7324" y="10371"/>
                  <a:pt x="7253" y="10402"/>
                </a:cubicBezTo>
                <a:cubicBezTo>
                  <a:pt x="7237" y="10409"/>
                  <a:pt x="7222" y="10425"/>
                  <a:pt x="7221" y="10438"/>
                </a:cubicBezTo>
                <a:cubicBezTo>
                  <a:pt x="7218" y="10460"/>
                  <a:pt x="7221" y="10460"/>
                  <a:pt x="7251" y="10435"/>
                </a:cubicBezTo>
                <a:cubicBezTo>
                  <a:pt x="7293" y="10401"/>
                  <a:pt x="7376" y="10401"/>
                  <a:pt x="7409" y="10434"/>
                </a:cubicBezTo>
                <a:cubicBezTo>
                  <a:pt x="7429" y="10455"/>
                  <a:pt x="7428" y="10462"/>
                  <a:pt x="7399" y="10473"/>
                </a:cubicBezTo>
                <a:cubicBezTo>
                  <a:pt x="7353" y="10492"/>
                  <a:pt x="7355" y="10502"/>
                  <a:pt x="7410" y="10534"/>
                </a:cubicBezTo>
                <a:cubicBezTo>
                  <a:pt x="7454" y="10559"/>
                  <a:pt x="7454" y="10562"/>
                  <a:pt x="7420" y="10582"/>
                </a:cubicBezTo>
                <a:cubicBezTo>
                  <a:pt x="7374" y="10610"/>
                  <a:pt x="7373" y="10636"/>
                  <a:pt x="7419" y="10626"/>
                </a:cubicBezTo>
                <a:cubicBezTo>
                  <a:pt x="7437" y="10623"/>
                  <a:pt x="7463" y="10623"/>
                  <a:pt x="7475" y="10627"/>
                </a:cubicBezTo>
                <a:cubicBezTo>
                  <a:pt x="7499" y="10635"/>
                  <a:pt x="7364" y="10709"/>
                  <a:pt x="7335" y="10704"/>
                </a:cubicBezTo>
                <a:cubicBezTo>
                  <a:pt x="7325" y="10702"/>
                  <a:pt x="7304" y="10706"/>
                  <a:pt x="7290" y="10713"/>
                </a:cubicBezTo>
                <a:cubicBezTo>
                  <a:pt x="7275" y="10719"/>
                  <a:pt x="7256" y="10722"/>
                  <a:pt x="7248" y="10717"/>
                </a:cubicBezTo>
                <a:cubicBezTo>
                  <a:pt x="7240" y="10713"/>
                  <a:pt x="7225" y="10716"/>
                  <a:pt x="7214" y="10725"/>
                </a:cubicBezTo>
                <a:cubicBezTo>
                  <a:pt x="7201" y="10736"/>
                  <a:pt x="7207" y="10750"/>
                  <a:pt x="7230" y="10764"/>
                </a:cubicBezTo>
                <a:cubicBezTo>
                  <a:pt x="7261" y="10782"/>
                  <a:pt x="7261" y="10789"/>
                  <a:pt x="7237" y="10811"/>
                </a:cubicBezTo>
                <a:cubicBezTo>
                  <a:pt x="7221" y="10824"/>
                  <a:pt x="7202" y="10875"/>
                  <a:pt x="7195" y="10924"/>
                </a:cubicBezTo>
                <a:cubicBezTo>
                  <a:pt x="7185" y="10989"/>
                  <a:pt x="7173" y="11013"/>
                  <a:pt x="7151" y="11013"/>
                </a:cubicBezTo>
                <a:cubicBezTo>
                  <a:pt x="7122" y="11013"/>
                  <a:pt x="7099" y="11030"/>
                  <a:pt x="7077" y="11068"/>
                </a:cubicBezTo>
                <a:cubicBezTo>
                  <a:pt x="7069" y="11083"/>
                  <a:pt x="7046" y="11088"/>
                  <a:pt x="6991" y="11085"/>
                </a:cubicBezTo>
                <a:cubicBezTo>
                  <a:pt x="6902" y="11082"/>
                  <a:pt x="6865" y="11108"/>
                  <a:pt x="6878" y="11168"/>
                </a:cubicBezTo>
                <a:cubicBezTo>
                  <a:pt x="6883" y="11189"/>
                  <a:pt x="6879" y="11210"/>
                  <a:pt x="6868" y="11213"/>
                </a:cubicBezTo>
                <a:cubicBezTo>
                  <a:pt x="6858" y="11217"/>
                  <a:pt x="6853" y="11225"/>
                  <a:pt x="6859" y="11230"/>
                </a:cubicBezTo>
                <a:cubicBezTo>
                  <a:pt x="6877" y="11246"/>
                  <a:pt x="6813" y="11266"/>
                  <a:pt x="6728" y="11272"/>
                </a:cubicBezTo>
                <a:cubicBezTo>
                  <a:pt x="6684" y="11275"/>
                  <a:pt x="6637" y="11283"/>
                  <a:pt x="6622" y="11290"/>
                </a:cubicBezTo>
                <a:cubicBezTo>
                  <a:pt x="6604" y="11298"/>
                  <a:pt x="6591" y="11297"/>
                  <a:pt x="6582" y="11289"/>
                </a:cubicBezTo>
                <a:cubicBezTo>
                  <a:pt x="6549" y="11260"/>
                  <a:pt x="6535" y="11282"/>
                  <a:pt x="6537" y="11355"/>
                </a:cubicBezTo>
                <a:cubicBezTo>
                  <a:pt x="6538" y="11398"/>
                  <a:pt x="6527" y="11441"/>
                  <a:pt x="6513" y="11452"/>
                </a:cubicBezTo>
                <a:cubicBezTo>
                  <a:pt x="6499" y="11462"/>
                  <a:pt x="6497" y="11476"/>
                  <a:pt x="6506" y="11483"/>
                </a:cubicBezTo>
                <a:cubicBezTo>
                  <a:pt x="6531" y="11499"/>
                  <a:pt x="6540" y="11597"/>
                  <a:pt x="6519" y="11616"/>
                </a:cubicBezTo>
                <a:cubicBezTo>
                  <a:pt x="6510" y="11624"/>
                  <a:pt x="6511" y="11637"/>
                  <a:pt x="6522" y="11643"/>
                </a:cubicBezTo>
                <a:cubicBezTo>
                  <a:pt x="6535" y="11650"/>
                  <a:pt x="6536" y="11671"/>
                  <a:pt x="6526" y="11697"/>
                </a:cubicBezTo>
                <a:cubicBezTo>
                  <a:pt x="6516" y="11720"/>
                  <a:pt x="6517" y="11745"/>
                  <a:pt x="6526" y="11752"/>
                </a:cubicBezTo>
                <a:cubicBezTo>
                  <a:pt x="6543" y="11765"/>
                  <a:pt x="6545" y="11847"/>
                  <a:pt x="6527" y="11857"/>
                </a:cubicBezTo>
                <a:cubicBezTo>
                  <a:pt x="6504" y="11870"/>
                  <a:pt x="6533" y="11957"/>
                  <a:pt x="6561" y="11957"/>
                </a:cubicBezTo>
                <a:cubicBezTo>
                  <a:pt x="6610" y="11957"/>
                  <a:pt x="6619" y="11981"/>
                  <a:pt x="6580" y="12005"/>
                </a:cubicBezTo>
                <a:cubicBezTo>
                  <a:pt x="6552" y="12022"/>
                  <a:pt x="6549" y="12031"/>
                  <a:pt x="6567" y="12044"/>
                </a:cubicBezTo>
                <a:cubicBezTo>
                  <a:pt x="6594" y="12061"/>
                  <a:pt x="6579" y="12130"/>
                  <a:pt x="6547" y="12141"/>
                </a:cubicBezTo>
                <a:cubicBezTo>
                  <a:pt x="6536" y="12144"/>
                  <a:pt x="6527" y="12156"/>
                  <a:pt x="6527" y="12168"/>
                </a:cubicBezTo>
                <a:cubicBezTo>
                  <a:pt x="6527" y="12184"/>
                  <a:pt x="6547" y="12191"/>
                  <a:pt x="6613" y="12194"/>
                </a:cubicBezTo>
                <a:cubicBezTo>
                  <a:pt x="6666" y="12197"/>
                  <a:pt x="6703" y="12194"/>
                  <a:pt x="6709" y="12185"/>
                </a:cubicBezTo>
                <a:cubicBezTo>
                  <a:pt x="6716" y="12174"/>
                  <a:pt x="6740" y="12176"/>
                  <a:pt x="6801" y="12193"/>
                </a:cubicBezTo>
                <a:cubicBezTo>
                  <a:pt x="6881" y="12214"/>
                  <a:pt x="6885" y="12216"/>
                  <a:pt x="6880" y="12269"/>
                </a:cubicBezTo>
                <a:cubicBezTo>
                  <a:pt x="6877" y="12300"/>
                  <a:pt x="6869" y="12336"/>
                  <a:pt x="6862" y="12351"/>
                </a:cubicBezTo>
                <a:cubicBezTo>
                  <a:pt x="6852" y="12374"/>
                  <a:pt x="6860" y="12380"/>
                  <a:pt x="6917" y="12386"/>
                </a:cubicBezTo>
                <a:cubicBezTo>
                  <a:pt x="6990" y="12395"/>
                  <a:pt x="7028" y="12377"/>
                  <a:pt x="7008" y="12343"/>
                </a:cubicBezTo>
                <a:cubicBezTo>
                  <a:pt x="6994" y="12318"/>
                  <a:pt x="7093" y="12275"/>
                  <a:pt x="7147" y="12282"/>
                </a:cubicBezTo>
                <a:cubicBezTo>
                  <a:pt x="7182" y="12288"/>
                  <a:pt x="7184" y="12283"/>
                  <a:pt x="7171" y="12234"/>
                </a:cubicBezTo>
                <a:cubicBezTo>
                  <a:pt x="7163" y="12204"/>
                  <a:pt x="7163" y="12177"/>
                  <a:pt x="7172" y="12174"/>
                </a:cubicBezTo>
                <a:cubicBezTo>
                  <a:pt x="7182" y="12171"/>
                  <a:pt x="7182" y="12157"/>
                  <a:pt x="7172" y="12142"/>
                </a:cubicBezTo>
                <a:cubicBezTo>
                  <a:pt x="7163" y="12128"/>
                  <a:pt x="7163" y="12102"/>
                  <a:pt x="7172" y="12084"/>
                </a:cubicBezTo>
                <a:cubicBezTo>
                  <a:pt x="7181" y="12067"/>
                  <a:pt x="7182" y="12050"/>
                  <a:pt x="7176" y="12046"/>
                </a:cubicBezTo>
                <a:cubicBezTo>
                  <a:pt x="7157" y="12036"/>
                  <a:pt x="7238" y="11992"/>
                  <a:pt x="7261" y="12000"/>
                </a:cubicBezTo>
                <a:cubicBezTo>
                  <a:pt x="7272" y="12003"/>
                  <a:pt x="7294" y="12000"/>
                  <a:pt x="7311" y="11993"/>
                </a:cubicBezTo>
                <a:cubicBezTo>
                  <a:pt x="7332" y="11983"/>
                  <a:pt x="7350" y="11982"/>
                  <a:pt x="7369" y="11990"/>
                </a:cubicBezTo>
                <a:cubicBezTo>
                  <a:pt x="7383" y="11997"/>
                  <a:pt x="7420" y="12001"/>
                  <a:pt x="7449" y="12000"/>
                </a:cubicBezTo>
                <a:cubicBezTo>
                  <a:pt x="7548" y="11995"/>
                  <a:pt x="7574" y="12010"/>
                  <a:pt x="7557" y="12062"/>
                </a:cubicBezTo>
                <a:cubicBezTo>
                  <a:pt x="7543" y="12104"/>
                  <a:pt x="7542" y="12122"/>
                  <a:pt x="7554" y="12176"/>
                </a:cubicBezTo>
                <a:cubicBezTo>
                  <a:pt x="7555" y="12183"/>
                  <a:pt x="7603" y="12189"/>
                  <a:pt x="7665" y="12189"/>
                </a:cubicBezTo>
                <a:cubicBezTo>
                  <a:pt x="7724" y="12189"/>
                  <a:pt x="7780" y="12193"/>
                  <a:pt x="7787" y="12197"/>
                </a:cubicBezTo>
                <a:cubicBezTo>
                  <a:pt x="7794" y="12201"/>
                  <a:pt x="7810" y="12199"/>
                  <a:pt x="7824" y="12193"/>
                </a:cubicBezTo>
                <a:cubicBezTo>
                  <a:pt x="7840" y="12185"/>
                  <a:pt x="7875" y="12185"/>
                  <a:pt x="7922" y="12193"/>
                </a:cubicBezTo>
                <a:cubicBezTo>
                  <a:pt x="7962" y="12199"/>
                  <a:pt x="8047" y="12204"/>
                  <a:pt x="8109" y="12204"/>
                </a:cubicBezTo>
                <a:lnTo>
                  <a:pt x="8221" y="12204"/>
                </a:lnTo>
                <a:lnTo>
                  <a:pt x="8221" y="12118"/>
                </a:lnTo>
                <a:cubicBezTo>
                  <a:pt x="8221" y="12018"/>
                  <a:pt x="8234" y="12007"/>
                  <a:pt x="8371" y="12003"/>
                </a:cubicBezTo>
                <a:cubicBezTo>
                  <a:pt x="8541" y="11998"/>
                  <a:pt x="8594" y="12030"/>
                  <a:pt x="8590" y="12136"/>
                </a:cubicBezTo>
                <a:cubicBezTo>
                  <a:pt x="8587" y="12188"/>
                  <a:pt x="8590" y="12191"/>
                  <a:pt x="8640" y="12189"/>
                </a:cubicBezTo>
                <a:cubicBezTo>
                  <a:pt x="8668" y="12188"/>
                  <a:pt x="8693" y="12180"/>
                  <a:pt x="8693" y="12172"/>
                </a:cubicBezTo>
                <a:cubicBezTo>
                  <a:pt x="8693" y="12146"/>
                  <a:pt x="8738" y="12143"/>
                  <a:pt x="8751" y="12168"/>
                </a:cubicBezTo>
                <a:cubicBezTo>
                  <a:pt x="8762" y="12191"/>
                  <a:pt x="8765" y="12192"/>
                  <a:pt x="8812" y="12175"/>
                </a:cubicBezTo>
                <a:cubicBezTo>
                  <a:pt x="8853" y="12160"/>
                  <a:pt x="8865" y="12160"/>
                  <a:pt x="8879" y="12173"/>
                </a:cubicBezTo>
                <a:cubicBezTo>
                  <a:pt x="8904" y="12196"/>
                  <a:pt x="9199" y="12209"/>
                  <a:pt x="9214" y="12187"/>
                </a:cubicBezTo>
                <a:cubicBezTo>
                  <a:pt x="9220" y="12179"/>
                  <a:pt x="9214" y="12166"/>
                  <a:pt x="9201" y="12159"/>
                </a:cubicBezTo>
                <a:cubicBezTo>
                  <a:pt x="9184" y="12150"/>
                  <a:pt x="9187" y="12141"/>
                  <a:pt x="9206" y="12128"/>
                </a:cubicBezTo>
                <a:cubicBezTo>
                  <a:pt x="9221" y="12118"/>
                  <a:pt x="9224" y="12104"/>
                  <a:pt x="9214" y="12096"/>
                </a:cubicBezTo>
                <a:cubicBezTo>
                  <a:pt x="9189" y="12074"/>
                  <a:pt x="9184" y="12006"/>
                  <a:pt x="9207" y="11998"/>
                </a:cubicBezTo>
                <a:cubicBezTo>
                  <a:pt x="9218" y="11994"/>
                  <a:pt x="9247" y="11998"/>
                  <a:pt x="9272" y="12005"/>
                </a:cubicBezTo>
                <a:cubicBezTo>
                  <a:pt x="9307" y="12015"/>
                  <a:pt x="9329" y="12014"/>
                  <a:pt x="9368" y="12000"/>
                </a:cubicBezTo>
                <a:cubicBezTo>
                  <a:pt x="9400" y="11988"/>
                  <a:pt x="9425" y="11985"/>
                  <a:pt x="9433" y="11993"/>
                </a:cubicBezTo>
                <a:cubicBezTo>
                  <a:pt x="9455" y="12013"/>
                  <a:pt x="9482" y="12005"/>
                  <a:pt x="9489" y="11978"/>
                </a:cubicBezTo>
                <a:cubicBezTo>
                  <a:pt x="9493" y="11963"/>
                  <a:pt x="9510" y="11951"/>
                  <a:pt x="9528" y="11951"/>
                </a:cubicBezTo>
                <a:cubicBezTo>
                  <a:pt x="9548" y="11951"/>
                  <a:pt x="9559" y="11961"/>
                  <a:pt x="9555" y="11977"/>
                </a:cubicBezTo>
                <a:cubicBezTo>
                  <a:pt x="9551" y="11994"/>
                  <a:pt x="9562" y="12003"/>
                  <a:pt x="9594" y="12008"/>
                </a:cubicBezTo>
                <a:cubicBezTo>
                  <a:pt x="9631" y="12013"/>
                  <a:pt x="9636" y="12020"/>
                  <a:pt x="9623" y="12042"/>
                </a:cubicBezTo>
                <a:cubicBezTo>
                  <a:pt x="9600" y="12079"/>
                  <a:pt x="9607" y="12132"/>
                  <a:pt x="9639" y="12153"/>
                </a:cubicBezTo>
                <a:cubicBezTo>
                  <a:pt x="9658" y="12166"/>
                  <a:pt x="9657" y="12173"/>
                  <a:pt x="9639" y="12183"/>
                </a:cubicBezTo>
                <a:cubicBezTo>
                  <a:pt x="9603" y="12202"/>
                  <a:pt x="9607" y="12251"/>
                  <a:pt x="9643" y="12244"/>
                </a:cubicBezTo>
                <a:cubicBezTo>
                  <a:pt x="9659" y="12240"/>
                  <a:pt x="9685" y="12246"/>
                  <a:pt x="9700" y="12256"/>
                </a:cubicBezTo>
                <a:cubicBezTo>
                  <a:pt x="9722" y="12270"/>
                  <a:pt x="9721" y="12278"/>
                  <a:pt x="9700" y="12292"/>
                </a:cubicBezTo>
                <a:cubicBezTo>
                  <a:pt x="9685" y="12302"/>
                  <a:pt x="9680" y="12310"/>
                  <a:pt x="9688" y="12310"/>
                </a:cubicBezTo>
                <a:cubicBezTo>
                  <a:pt x="9697" y="12310"/>
                  <a:pt x="9683" y="12329"/>
                  <a:pt x="9658" y="12352"/>
                </a:cubicBezTo>
                <a:cubicBezTo>
                  <a:pt x="9622" y="12385"/>
                  <a:pt x="9612" y="12419"/>
                  <a:pt x="9605" y="12511"/>
                </a:cubicBezTo>
                <a:cubicBezTo>
                  <a:pt x="9600" y="12576"/>
                  <a:pt x="9590" y="12631"/>
                  <a:pt x="9584" y="12635"/>
                </a:cubicBezTo>
                <a:cubicBezTo>
                  <a:pt x="9578" y="12638"/>
                  <a:pt x="9582" y="12650"/>
                  <a:pt x="9594" y="12662"/>
                </a:cubicBezTo>
                <a:cubicBezTo>
                  <a:pt x="9605" y="12674"/>
                  <a:pt x="9608" y="12691"/>
                  <a:pt x="9602" y="12700"/>
                </a:cubicBezTo>
                <a:cubicBezTo>
                  <a:pt x="9595" y="12709"/>
                  <a:pt x="9605" y="12721"/>
                  <a:pt x="9624" y="12725"/>
                </a:cubicBezTo>
                <a:cubicBezTo>
                  <a:pt x="9645" y="12729"/>
                  <a:pt x="9653" y="12738"/>
                  <a:pt x="9643" y="12747"/>
                </a:cubicBezTo>
                <a:cubicBezTo>
                  <a:pt x="9635" y="12755"/>
                  <a:pt x="9636" y="12757"/>
                  <a:pt x="9645" y="12753"/>
                </a:cubicBezTo>
                <a:cubicBezTo>
                  <a:pt x="9669" y="12741"/>
                  <a:pt x="9743" y="12764"/>
                  <a:pt x="9743" y="12784"/>
                </a:cubicBezTo>
                <a:cubicBezTo>
                  <a:pt x="9743" y="12801"/>
                  <a:pt x="9801" y="12818"/>
                  <a:pt x="9828" y="12808"/>
                </a:cubicBezTo>
                <a:cubicBezTo>
                  <a:pt x="9854" y="12800"/>
                  <a:pt x="9919" y="12860"/>
                  <a:pt x="9906" y="12880"/>
                </a:cubicBezTo>
                <a:cubicBezTo>
                  <a:pt x="9895" y="12894"/>
                  <a:pt x="9886" y="12894"/>
                  <a:pt x="9840" y="12878"/>
                </a:cubicBezTo>
                <a:cubicBezTo>
                  <a:pt x="9810" y="12867"/>
                  <a:pt x="9786" y="12863"/>
                  <a:pt x="9787" y="12868"/>
                </a:cubicBezTo>
                <a:cubicBezTo>
                  <a:pt x="9788" y="12884"/>
                  <a:pt x="9880" y="12938"/>
                  <a:pt x="9922" y="12947"/>
                </a:cubicBezTo>
                <a:cubicBezTo>
                  <a:pt x="9947" y="12952"/>
                  <a:pt x="9958" y="12964"/>
                  <a:pt x="9954" y="12983"/>
                </a:cubicBezTo>
                <a:cubicBezTo>
                  <a:pt x="9950" y="12998"/>
                  <a:pt x="9964" y="13022"/>
                  <a:pt x="9986" y="13036"/>
                </a:cubicBezTo>
                <a:cubicBezTo>
                  <a:pt x="10029" y="13062"/>
                  <a:pt x="10017" y="13087"/>
                  <a:pt x="9967" y="13076"/>
                </a:cubicBezTo>
                <a:cubicBezTo>
                  <a:pt x="9949" y="13072"/>
                  <a:pt x="9936" y="13074"/>
                  <a:pt x="9936" y="13080"/>
                </a:cubicBezTo>
                <a:cubicBezTo>
                  <a:pt x="9937" y="13095"/>
                  <a:pt x="9969" y="13121"/>
                  <a:pt x="9991" y="13123"/>
                </a:cubicBezTo>
                <a:cubicBezTo>
                  <a:pt x="10018" y="13125"/>
                  <a:pt x="10010" y="13199"/>
                  <a:pt x="9978" y="13231"/>
                </a:cubicBezTo>
                <a:cubicBezTo>
                  <a:pt x="9963" y="13246"/>
                  <a:pt x="9957" y="13268"/>
                  <a:pt x="9965" y="13279"/>
                </a:cubicBezTo>
                <a:cubicBezTo>
                  <a:pt x="9978" y="13297"/>
                  <a:pt x="9982" y="13297"/>
                  <a:pt x="10022" y="13278"/>
                </a:cubicBezTo>
                <a:cubicBezTo>
                  <a:pt x="10062" y="13258"/>
                  <a:pt x="10063" y="13259"/>
                  <a:pt x="10087" y="13288"/>
                </a:cubicBezTo>
                <a:cubicBezTo>
                  <a:pt x="10116" y="13322"/>
                  <a:pt x="10130" y="13325"/>
                  <a:pt x="10165" y="13306"/>
                </a:cubicBezTo>
                <a:cubicBezTo>
                  <a:pt x="10177" y="13299"/>
                  <a:pt x="10211" y="13295"/>
                  <a:pt x="10239" y="13297"/>
                </a:cubicBezTo>
                <a:cubicBezTo>
                  <a:pt x="10286" y="13301"/>
                  <a:pt x="10289" y="13306"/>
                  <a:pt x="10292" y="13381"/>
                </a:cubicBezTo>
                <a:cubicBezTo>
                  <a:pt x="10295" y="13489"/>
                  <a:pt x="10332" y="13509"/>
                  <a:pt x="10538" y="13508"/>
                </a:cubicBezTo>
                <a:cubicBezTo>
                  <a:pt x="10589" y="13507"/>
                  <a:pt x="10629" y="13515"/>
                  <a:pt x="10654" y="13531"/>
                </a:cubicBezTo>
                <a:cubicBezTo>
                  <a:pt x="10675" y="13543"/>
                  <a:pt x="10686" y="13553"/>
                  <a:pt x="10678" y="13553"/>
                </a:cubicBezTo>
                <a:cubicBezTo>
                  <a:pt x="10670" y="13553"/>
                  <a:pt x="10672" y="13564"/>
                  <a:pt x="10684" y="13576"/>
                </a:cubicBezTo>
                <a:cubicBezTo>
                  <a:pt x="10702" y="13595"/>
                  <a:pt x="10699" y="13602"/>
                  <a:pt x="10660" y="13617"/>
                </a:cubicBezTo>
                <a:cubicBezTo>
                  <a:pt x="10634" y="13627"/>
                  <a:pt x="10622" y="13635"/>
                  <a:pt x="10634" y="13635"/>
                </a:cubicBezTo>
                <a:cubicBezTo>
                  <a:pt x="10646" y="13635"/>
                  <a:pt x="10666" y="13629"/>
                  <a:pt x="10679" y="13622"/>
                </a:cubicBezTo>
                <a:cubicBezTo>
                  <a:pt x="10724" y="13598"/>
                  <a:pt x="10755" y="13624"/>
                  <a:pt x="10718" y="13655"/>
                </a:cubicBezTo>
                <a:cubicBezTo>
                  <a:pt x="10699" y="13670"/>
                  <a:pt x="10690" y="13688"/>
                  <a:pt x="10697" y="13694"/>
                </a:cubicBezTo>
                <a:cubicBezTo>
                  <a:pt x="10704" y="13701"/>
                  <a:pt x="10694" y="13709"/>
                  <a:pt x="10676" y="13713"/>
                </a:cubicBezTo>
                <a:cubicBezTo>
                  <a:pt x="10651" y="13718"/>
                  <a:pt x="10649" y="13726"/>
                  <a:pt x="10665" y="13742"/>
                </a:cubicBezTo>
                <a:cubicBezTo>
                  <a:pt x="10679" y="13756"/>
                  <a:pt x="10679" y="13765"/>
                  <a:pt x="10665" y="13770"/>
                </a:cubicBezTo>
                <a:cubicBezTo>
                  <a:pt x="10653" y="13774"/>
                  <a:pt x="10642" y="13788"/>
                  <a:pt x="10642" y="13802"/>
                </a:cubicBezTo>
                <a:cubicBezTo>
                  <a:pt x="10642" y="13822"/>
                  <a:pt x="10648" y="13824"/>
                  <a:pt x="10675" y="13812"/>
                </a:cubicBezTo>
                <a:cubicBezTo>
                  <a:pt x="10730" y="13786"/>
                  <a:pt x="10743" y="13831"/>
                  <a:pt x="10689" y="13863"/>
                </a:cubicBezTo>
                <a:cubicBezTo>
                  <a:pt x="10634" y="13895"/>
                  <a:pt x="10630" y="13912"/>
                  <a:pt x="10679" y="13922"/>
                </a:cubicBezTo>
                <a:cubicBezTo>
                  <a:pt x="10714" y="13930"/>
                  <a:pt x="10714" y="13932"/>
                  <a:pt x="10683" y="13945"/>
                </a:cubicBezTo>
                <a:cubicBezTo>
                  <a:pt x="10633" y="13965"/>
                  <a:pt x="10616" y="14022"/>
                  <a:pt x="10642" y="14082"/>
                </a:cubicBezTo>
                <a:cubicBezTo>
                  <a:pt x="10679" y="14165"/>
                  <a:pt x="10681" y="14189"/>
                  <a:pt x="10654" y="14195"/>
                </a:cubicBezTo>
                <a:cubicBezTo>
                  <a:pt x="10626" y="14201"/>
                  <a:pt x="10618" y="14233"/>
                  <a:pt x="10641" y="14252"/>
                </a:cubicBezTo>
                <a:cubicBezTo>
                  <a:pt x="10649" y="14258"/>
                  <a:pt x="10654" y="14284"/>
                  <a:pt x="10654" y="14309"/>
                </a:cubicBezTo>
                <a:cubicBezTo>
                  <a:pt x="10652" y="14375"/>
                  <a:pt x="10604" y="14388"/>
                  <a:pt x="10507" y="14348"/>
                </a:cubicBezTo>
                <a:cubicBezTo>
                  <a:pt x="10466" y="14331"/>
                  <a:pt x="10424" y="14316"/>
                  <a:pt x="10416" y="14316"/>
                </a:cubicBezTo>
                <a:cubicBezTo>
                  <a:pt x="10407" y="14316"/>
                  <a:pt x="10426" y="14327"/>
                  <a:pt x="10457" y="14340"/>
                </a:cubicBezTo>
                <a:cubicBezTo>
                  <a:pt x="10502" y="14359"/>
                  <a:pt x="10509" y="14369"/>
                  <a:pt x="10493" y="14386"/>
                </a:cubicBezTo>
                <a:cubicBezTo>
                  <a:pt x="10482" y="14397"/>
                  <a:pt x="10479" y="14410"/>
                  <a:pt x="10486" y="14414"/>
                </a:cubicBezTo>
                <a:cubicBezTo>
                  <a:pt x="10494" y="14418"/>
                  <a:pt x="10484" y="14425"/>
                  <a:pt x="10464" y="14429"/>
                </a:cubicBezTo>
                <a:cubicBezTo>
                  <a:pt x="10436" y="14435"/>
                  <a:pt x="10434" y="14440"/>
                  <a:pt x="10453" y="14453"/>
                </a:cubicBezTo>
                <a:cubicBezTo>
                  <a:pt x="10471" y="14465"/>
                  <a:pt x="10470" y="14474"/>
                  <a:pt x="10448" y="14489"/>
                </a:cubicBezTo>
                <a:cubicBezTo>
                  <a:pt x="10422" y="14506"/>
                  <a:pt x="10422" y="14507"/>
                  <a:pt x="10453" y="14501"/>
                </a:cubicBezTo>
                <a:cubicBezTo>
                  <a:pt x="10495" y="14492"/>
                  <a:pt x="10536" y="14512"/>
                  <a:pt x="10536" y="14543"/>
                </a:cubicBezTo>
                <a:cubicBezTo>
                  <a:pt x="10536" y="14561"/>
                  <a:pt x="10541" y="14562"/>
                  <a:pt x="10567" y="14551"/>
                </a:cubicBezTo>
                <a:cubicBezTo>
                  <a:pt x="10593" y="14539"/>
                  <a:pt x="10602" y="14540"/>
                  <a:pt x="10614" y="14556"/>
                </a:cubicBezTo>
                <a:cubicBezTo>
                  <a:pt x="10621" y="14567"/>
                  <a:pt x="10617" y="14581"/>
                  <a:pt x="10604" y="14588"/>
                </a:cubicBezTo>
                <a:cubicBezTo>
                  <a:pt x="10587" y="14598"/>
                  <a:pt x="10586" y="14606"/>
                  <a:pt x="10602" y="14617"/>
                </a:cubicBezTo>
                <a:cubicBezTo>
                  <a:pt x="10620" y="14629"/>
                  <a:pt x="10613" y="14635"/>
                  <a:pt x="10575" y="14643"/>
                </a:cubicBezTo>
                <a:cubicBezTo>
                  <a:pt x="10517" y="14655"/>
                  <a:pt x="10366" y="14647"/>
                  <a:pt x="10329" y="14631"/>
                </a:cubicBezTo>
                <a:cubicBezTo>
                  <a:pt x="10312" y="14623"/>
                  <a:pt x="10294" y="14630"/>
                  <a:pt x="10274" y="14652"/>
                </a:cubicBezTo>
                <a:cubicBezTo>
                  <a:pt x="10231" y="14700"/>
                  <a:pt x="10181" y="14712"/>
                  <a:pt x="10133" y="14688"/>
                </a:cubicBezTo>
                <a:cubicBezTo>
                  <a:pt x="10094" y="14669"/>
                  <a:pt x="10091" y="14670"/>
                  <a:pt x="10063" y="14698"/>
                </a:cubicBezTo>
                <a:cubicBezTo>
                  <a:pt x="10047" y="14715"/>
                  <a:pt x="10017" y="14734"/>
                  <a:pt x="9996" y="14740"/>
                </a:cubicBezTo>
                <a:cubicBezTo>
                  <a:pt x="9975" y="14746"/>
                  <a:pt x="9957" y="14758"/>
                  <a:pt x="9957" y="14767"/>
                </a:cubicBezTo>
                <a:cubicBezTo>
                  <a:pt x="9957" y="14799"/>
                  <a:pt x="9849" y="14832"/>
                  <a:pt x="9748" y="14832"/>
                </a:cubicBezTo>
                <a:cubicBezTo>
                  <a:pt x="9695" y="14832"/>
                  <a:pt x="9625" y="14841"/>
                  <a:pt x="9592" y="14852"/>
                </a:cubicBezTo>
                <a:cubicBezTo>
                  <a:pt x="9542" y="14868"/>
                  <a:pt x="9525" y="14869"/>
                  <a:pt x="9497" y="14856"/>
                </a:cubicBezTo>
                <a:cubicBezTo>
                  <a:pt x="9479" y="14848"/>
                  <a:pt x="9426" y="14841"/>
                  <a:pt x="9380" y="14839"/>
                </a:cubicBezTo>
                <a:cubicBezTo>
                  <a:pt x="9262" y="14836"/>
                  <a:pt x="9222" y="14814"/>
                  <a:pt x="9232" y="14760"/>
                </a:cubicBezTo>
                <a:cubicBezTo>
                  <a:pt x="9239" y="14719"/>
                  <a:pt x="9237" y="14717"/>
                  <a:pt x="9203" y="14735"/>
                </a:cubicBezTo>
                <a:cubicBezTo>
                  <a:pt x="9168" y="14752"/>
                  <a:pt x="9076" y="14748"/>
                  <a:pt x="9108" y="14730"/>
                </a:cubicBezTo>
                <a:cubicBezTo>
                  <a:pt x="9116" y="14726"/>
                  <a:pt x="9090" y="14717"/>
                  <a:pt x="9051" y="14710"/>
                </a:cubicBezTo>
                <a:cubicBezTo>
                  <a:pt x="8991" y="14699"/>
                  <a:pt x="8978" y="14700"/>
                  <a:pt x="8953" y="14719"/>
                </a:cubicBezTo>
                <a:cubicBezTo>
                  <a:pt x="8933" y="14734"/>
                  <a:pt x="8930" y="14744"/>
                  <a:pt x="8945" y="14752"/>
                </a:cubicBezTo>
                <a:cubicBezTo>
                  <a:pt x="8960" y="14760"/>
                  <a:pt x="8955" y="14776"/>
                  <a:pt x="8928" y="14802"/>
                </a:cubicBezTo>
                <a:cubicBezTo>
                  <a:pt x="8888" y="14838"/>
                  <a:pt x="8885" y="14839"/>
                  <a:pt x="8731" y="14837"/>
                </a:cubicBezTo>
                <a:cubicBezTo>
                  <a:pt x="8612" y="14835"/>
                  <a:pt x="8570" y="14829"/>
                  <a:pt x="8549" y="14814"/>
                </a:cubicBezTo>
                <a:cubicBezTo>
                  <a:pt x="8535" y="14803"/>
                  <a:pt x="8528" y="14789"/>
                  <a:pt x="8533" y="14784"/>
                </a:cubicBezTo>
                <a:cubicBezTo>
                  <a:pt x="8539" y="14779"/>
                  <a:pt x="8548" y="14752"/>
                  <a:pt x="8553" y="14724"/>
                </a:cubicBezTo>
                <a:cubicBezTo>
                  <a:pt x="8560" y="14682"/>
                  <a:pt x="8555" y="14671"/>
                  <a:pt x="8517" y="14658"/>
                </a:cubicBezTo>
                <a:cubicBezTo>
                  <a:pt x="8481" y="14646"/>
                  <a:pt x="8470" y="14645"/>
                  <a:pt x="8456" y="14657"/>
                </a:cubicBezTo>
                <a:cubicBezTo>
                  <a:pt x="8433" y="14678"/>
                  <a:pt x="8348" y="14680"/>
                  <a:pt x="8334" y="14660"/>
                </a:cubicBezTo>
                <a:cubicBezTo>
                  <a:pt x="8328" y="14651"/>
                  <a:pt x="8310" y="14646"/>
                  <a:pt x="8295" y="14649"/>
                </a:cubicBezTo>
                <a:cubicBezTo>
                  <a:pt x="8253" y="14658"/>
                  <a:pt x="8110" y="14599"/>
                  <a:pt x="8118" y="14576"/>
                </a:cubicBezTo>
                <a:cubicBezTo>
                  <a:pt x="8122" y="14565"/>
                  <a:pt x="8143" y="14558"/>
                  <a:pt x="8163" y="14560"/>
                </a:cubicBezTo>
                <a:cubicBezTo>
                  <a:pt x="8190" y="14563"/>
                  <a:pt x="8199" y="14555"/>
                  <a:pt x="8199" y="14532"/>
                </a:cubicBezTo>
                <a:cubicBezTo>
                  <a:pt x="8199" y="14472"/>
                  <a:pt x="8079" y="14450"/>
                  <a:pt x="7993" y="14494"/>
                </a:cubicBezTo>
                <a:cubicBezTo>
                  <a:pt x="7952" y="14515"/>
                  <a:pt x="7938" y="14516"/>
                  <a:pt x="7911" y="14504"/>
                </a:cubicBezTo>
                <a:cubicBezTo>
                  <a:pt x="7893" y="14496"/>
                  <a:pt x="7883" y="14485"/>
                  <a:pt x="7890" y="14479"/>
                </a:cubicBezTo>
                <a:cubicBezTo>
                  <a:pt x="7896" y="14473"/>
                  <a:pt x="7895" y="14469"/>
                  <a:pt x="7885" y="14469"/>
                </a:cubicBezTo>
                <a:cubicBezTo>
                  <a:pt x="7875" y="14469"/>
                  <a:pt x="7854" y="14480"/>
                  <a:pt x="7838" y="14493"/>
                </a:cubicBezTo>
                <a:cubicBezTo>
                  <a:pt x="7821" y="14509"/>
                  <a:pt x="7797" y="14516"/>
                  <a:pt x="7772" y="14513"/>
                </a:cubicBezTo>
                <a:cubicBezTo>
                  <a:pt x="7751" y="14510"/>
                  <a:pt x="7719" y="14511"/>
                  <a:pt x="7703" y="14516"/>
                </a:cubicBezTo>
                <a:cubicBezTo>
                  <a:pt x="7680" y="14524"/>
                  <a:pt x="7682" y="14530"/>
                  <a:pt x="7715" y="14543"/>
                </a:cubicBezTo>
                <a:cubicBezTo>
                  <a:pt x="7754" y="14558"/>
                  <a:pt x="7754" y="14560"/>
                  <a:pt x="7706" y="14595"/>
                </a:cubicBezTo>
                <a:lnTo>
                  <a:pt x="7657" y="14632"/>
                </a:lnTo>
                <a:lnTo>
                  <a:pt x="7608" y="14607"/>
                </a:lnTo>
                <a:cubicBezTo>
                  <a:pt x="7582" y="14593"/>
                  <a:pt x="7567" y="14573"/>
                  <a:pt x="7573" y="14563"/>
                </a:cubicBezTo>
                <a:cubicBezTo>
                  <a:pt x="7580" y="14552"/>
                  <a:pt x="7571" y="14554"/>
                  <a:pt x="7550" y="14568"/>
                </a:cubicBezTo>
                <a:cubicBezTo>
                  <a:pt x="7532" y="14581"/>
                  <a:pt x="7510" y="14588"/>
                  <a:pt x="7502" y="14584"/>
                </a:cubicBezTo>
                <a:cubicBezTo>
                  <a:pt x="7485" y="14575"/>
                  <a:pt x="7334" y="14615"/>
                  <a:pt x="7298" y="14639"/>
                </a:cubicBezTo>
                <a:cubicBezTo>
                  <a:pt x="7284" y="14649"/>
                  <a:pt x="7259" y="14656"/>
                  <a:pt x="7243" y="14656"/>
                </a:cubicBezTo>
                <a:cubicBezTo>
                  <a:pt x="7207" y="14656"/>
                  <a:pt x="7202" y="14733"/>
                  <a:pt x="7237" y="14745"/>
                </a:cubicBezTo>
                <a:cubicBezTo>
                  <a:pt x="7253" y="14751"/>
                  <a:pt x="7253" y="14756"/>
                  <a:pt x="7237" y="14765"/>
                </a:cubicBezTo>
                <a:cubicBezTo>
                  <a:pt x="7224" y="14773"/>
                  <a:pt x="7214" y="14823"/>
                  <a:pt x="7214" y="14880"/>
                </a:cubicBezTo>
                <a:cubicBezTo>
                  <a:pt x="7214" y="14967"/>
                  <a:pt x="7220" y="14984"/>
                  <a:pt x="7258" y="15003"/>
                </a:cubicBezTo>
                <a:cubicBezTo>
                  <a:pt x="7293" y="15021"/>
                  <a:pt x="7310" y="15022"/>
                  <a:pt x="7341" y="15011"/>
                </a:cubicBezTo>
                <a:cubicBezTo>
                  <a:pt x="7372" y="15001"/>
                  <a:pt x="7389" y="15001"/>
                  <a:pt x="7420" y="15014"/>
                </a:cubicBezTo>
                <a:cubicBezTo>
                  <a:pt x="7459" y="15029"/>
                  <a:pt x="7458" y="15030"/>
                  <a:pt x="7417" y="15039"/>
                </a:cubicBezTo>
                <a:cubicBezTo>
                  <a:pt x="7382" y="15047"/>
                  <a:pt x="7390" y="15050"/>
                  <a:pt x="7460" y="15055"/>
                </a:cubicBezTo>
                <a:cubicBezTo>
                  <a:pt x="7527" y="15060"/>
                  <a:pt x="7547" y="15066"/>
                  <a:pt x="7549" y="15084"/>
                </a:cubicBezTo>
                <a:cubicBezTo>
                  <a:pt x="7550" y="15097"/>
                  <a:pt x="7552" y="15128"/>
                  <a:pt x="7554" y="15153"/>
                </a:cubicBezTo>
                <a:cubicBezTo>
                  <a:pt x="7556" y="15188"/>
                  <a:pt x="7564" y="15197"/>
                  <a:pt x="7594" y="15195"/>
                </a:cubicBezTo>
                <a:cubicBezTo>
                  <a:pt x="7614" y="15194"/>
                  <a:pt x="7645" y="15195"/>
                  <a:pt x="7663" y="15199"/>
                </a:cubicBezTo>
                <a:cubicBezTo>
                  <a:pt x="7681" y="15202"/>
                  <a:pt x="7714" y="15209"/>
                  <a:pt x="7737" y="15213"/>
                </a:cubicBezTo>
                <a:cubicBezTo>
                  <a:pt x="7775" y="15220"/>
                  <a:pt x="7772" y="15224"/>
                  <a:pt x="7710" y="15259"/>
                </a:cubicBezTo>
                <a:cubicBezTo>
                  <a:pt x="7672" y="15280"/>
                  <a:pt x="7642" y="15306"/>
                  <a:pt x="7642" y="15317"/>
                </a:cubicBezTo>
                <a:cubicBezTo>
                  <a:pt x="7642" y="15340"/>
                  <a:pt x="7707" y="15344"/>
                  <a:pt x="7745" y="15323"/>
                </a:cubicBezTo>
                <a:cubicBezTo>
                  <a:pt x="7765" y="15312"/>
                  <a:pt x="7783" y="15316"/>
                  <a:pt x="7827" y="15340"/>
                </a:cubicBezTo>
                <a:cubicBezTo>
                  <a:pt x="7918" y="15389"/>
                  <a:pt x="7885" y="15408"/>
                  <a:pt x="7708" y="15408"/>
                </a:cubicBezTo>
                <a:cubicBezTo>
                  <a:pt x="7563" y="15408"/>
                  <a:pt x="7559" y="15408"/>
                  <a:pt x="7552" y="15437"/>
                </a:cubicBezTo>
                <a:cubicBezTo>
                  <a:pt x="7547" y="15459"/>
                  <a:pt x="7526" y="15473"/>
                  <a:pt x="7475" y="15485"/>
                </a:cubicBezTo>
                <a:cubicBezTo>
                  <a:pt x="7408" y="15500"/>
                  <a:pt x="7402" y="15500"/>
                  <a:pt x="7391" y="15478"/>
                </a:cubicBezTo>
                <a:cubicBezTo>
                  <a:pt x="7384" y="15462"/>
                  <a:pt x="7361" y="15454"/>
                  <a:pt x="7322" y="15454"/>
                </a:cubicBezTo>
                <a:cubicBezTo>
                  <a:pt x="7290" y="15454"/>
                  <a:pt x="7254" y="15449"/>
                  <a:pt x="7240" y="15443"/>
                </a:cubicBezTo>
                <a:cubicBezTo>
                  <a:pt x="7222" y="15434"/>
                  <a:pt x="7219" y="15434"/>
                  <a:pt x="7233" y="15444"/>
                </a:cubicBezTo>
                <a:cubicBezTo>
                  <a:pt x="7246" y="15452"/>
                  <a:pt x="7244" y="15465"/>
                  <a:pt x="7229" y="15479"/>
                </a:cubicBezTo>
                <a:cubicBezTo>
                  <a:pt x="7209" y="15496"/>
                  <a:pt x="7210" y="15506"/>
                  <a:pt x="7232" y="15526"/>
                </a:cubicBezTo>
                <a:cubicBezTo>
                  <a:pt x="7256" y="15547"/>
                  <a:pt x="7254" y="15554"/>
                  <a:pt x="7216" y="15577"/>
                </a:cubicBezTo>
                <a:cubicBezTo>
                  <a:pt x="7181" y="15597"/>
                  <a:pt x="7176" y="15605"/>
                  <a:pt x="7196" y="15616"/>
                </a:cubicBezTo>
                <a:cubicBezTo>
                  <a:pt x="7217" y="15627"/>
                  <a:pt x="7215" y="15634"/>
                  <a:pt x="7188" y="15649"/>
                </a:cubicBezTo>
                <a:cubicBezTo>
                  <a:pt x="7157" y="15666"/>
                  <a:pt x="7151" y="15665"/>
                  <a:pt x="7118" y="15626"/>
                </a:cubicBezTo>
                <a:cubicBezTo>
                  <a:pt x="7098" y="15603"/>
                  <a:pt x="7073" y="15586"/>
                  <a:pt x="7065" y="15589"/>
                </a:cubicBezTo>
                <a:cubicBezTo>
                  <a:pt x="7056" y="15592"/>
                  <a:pt x="7010" y="15595"/>
                  <a:pt x="6962" y="15597"/>
                </a:cubicBezTo>
                <a:cubicBezTo>
                  <a:pt x="6881" y="15600"/>
                  <a:pt x="6874" y="15602"/>
                  <a:pt x="6862" y="15637"/>
                </a:cubicBezTo>
                <a:cubicBezTo>
                  <a:pt x="6846" y="15682"/>
                  <a:pt x="6875" y="15730"/>
                  <a:pt x="6928" y="15741"/>
                </a:cubicBezTo>
                <a:cubicBezTo>
                  <a:pt x="6966" y="15749"/>
                  <a:pt x="6965" y="15750"/>
                  <a:pt x="6928" y="15765"/>
                </a:cubicBezTo>
                <a:cubicBezTo>
                  <a:pt x="6906" y="15774"/>
                  <a:pt x="6898" y="15784"/>
                  <a:pt x="6910" y="15788"/>
                </a:cubicBezTo>
                <a:cubicBezTo>
                  <a:pt x="6938" y="15798"/>
                  <a:pt x="6927" y="15856"/>
                  <a:pt x="6896" y="15862"/>
                </a:cubicBezTo>
                <a:cubicBezTo>
                  <a:pt x="6859" y="15869"/>
                  <a:pt x="6865" y="15897"/>
                  <a:pt x="6905" y="15905"/>
                </a:cubicBezTo>
                <a:cubicBezTo>
                  <a:pt x="6937" y="15912"/>
                  <a:pt x="6937" y="15915"/>
                  <a:pt x="6902" y="15936"/>
                </a:cubicBezTo>
                <a:cubicBezTo>
                  <a:pt x="6873" y="15954"/>
                  <a:pt x="6869" y="15963"/>
                  <a:pt x="6888" y="15973"/>
                </a:cubicBezTo>
                <a:cubicBezTo>
                  <a:pt x="6906" y="15983"/>
                  <a:pt x="6906" y="15990"/>
                  <a:pt x="6886" y="16004"/>
                </a:cubicBezTo>
                <a:cubicBezTo>
                  <a:pt x="6867" y="16017"/>
                  <a:pt x="6868" y="16019"/>
                  <a:pt x="6886" y="16014"/>
                </a:cubicBezTo>
                <a:cubicBezTo>
                  <a:pt x="6900" y="16009"/>
                  <a:pt x="6917" y="16011"/>
                  <a:pt x="6925" y="16017"/>
                </a:cubicBezTo>
                <a:cubicBezTo>
                  <a:pt x="6952" y="16041"/>
                  <a:pt x="7000" y="16028"/>
                  <a:pt x="7055" y="15983"/>
                </a:cubicBezTo>
                <a:cubicBezTo>
                  <a:pt x="7104" y="15942"/>
                  <a:pt x="7118" y="15938"/>
                  <a:pt x="7155" y="15948"/>
                </a:cubicBezTo>
                <a:cubicBezTo>
                  <a:pt x="7183" y="15957"/>
                  <a:pt x="7205" y="15957"/>
                  <a:pt x="7219" y="15949"/>
                </a:cubicBezTo>
                <a:cubicBezTo>
                  <a:pt x="7233" y="15941"/>
                  <a:pt x="7261" y="15941"/>
                  <a:pt x="7303" y="15949"/>
                </a:cubicBezTo>
                <a:cubicBezTo>
                  <a:pt x="7353" y="15959"/>
                  <a:pt x="7374" y="15958"/>
                  <a:pt x="7406" y="15942"/>
                </a:cubicBezTo>
                <a:cubicBezTo>
                  <a:pt x="7428" y="15931"/>
                  <a:pt x="7449" y="15926"/>
                  <a:pt x="7456" y="15932"/>
                </a:cubicBezTo>
                <a:cubicBezTo>
                  <a:pt x="7462" y="15937"/>
                  <a:pt x="7540" y="15943"/>
                  <a:pt x="7629" y="15945"/>
                </a:cubicBezTo>
                <a:cubicBezTo>
                  <a:pt x="7760" y="15947"/>
                  <a:pt x="7788" y="15944"/>
                  <a:pt x="7779" y="15931"/>
                </a:cubicBezTo>
                <a:cubicBezTo>
                  <a:pt x="7773" y="15922"/>
                  <a:pt x="7794" y="15904"/>
                  <a:pt x="7826" y="15890"/>
                </a:cubicBezTo>
                <a:cubicBezTo>
                  <a:pt x="7880" y="15867"/>
                  <a:pt x="7880" y="15864"/>
                  <a:pt x="7850" y="15830"/>
                </a:cubicBezTo>
                <a:cubicBezTo>
                  <a:pt x="7820" y="15797"/>
                  <a:pt x="7821" y="15795"/>
                  <a:pt x="7864" y="15780"/>
                </a:cubicBezTo>
                <a:cubicBezTo>
                  <a:pt x="7891" y="15771"/>
                  <a:pt x="7974" y="15765"/>
                  <a:pt x="8060" y="15765"/>
                </a:cubicBezTo>
                <a:lnTo>
                  <a:pt x="8208" y="15765"/>
                </a:lnTo>
                <a:lnTo>
                  <a:pt x="8244" y="15838"/>
                </a:lnTo>
                <a:cubicBezTo>
                  <a:pt x="8263" y="15878"/>
                  <a:pt x="8273" y="15915"/>
                  <a:pt x="8266" y="15918"/>
                </a:cubicBezTo>
                <a:cubicBezTo>
                  <a:pt x="8260" y="15922"/>
                  <a:pt x="8251" y="15945"/>
                  <a:pt x="8249" y="15970"/>
                </a:cubicBezTo>
                <a:cubicBezTo>
                  <a:pt x="8245" y="16002"/>
                  <a:pt x="8256" y="16021"/>
                  <a:pt x="8286" y="16036"/>
                </a:cubicBezTo>
                <a:cubicBezTo>
                  <a:pt x="8326" y="16056"/>
                  <a:pt x="8327" y="16056"/>
                  <a:pt x="8284" y="16089"/>
                </a:cubicBezTo>
                <a:cubicBezTo>
                  <a:pt x="8249" y="16116"/>
                  <a:pt x="8242" y="16136"/>
                  <a:pt x="8249" y="16188"/>
                </a:cubicBezTo>
                <a:cubicBezTo>
                  <a:pt x="8253" y="16224"/>
                  <a:pt x="8249" y="16256"/>
                  <a:pt x="8239" y="16259"/>
                </a:cubicBezTo>
                <a:cubicBezTo>
                  <a:pt x="8214" y="16268"/>
                  <a:pt x="8238" y="16405"/>
                  <a:pt x="8268" y="16425"/>
                </a:cubicBezTo>
                <a:cubicBezTo>
                  <a:pt x="8284" y="16436"/>
                  <a:pt x="8283" y="16445"/>
                  <a:pt x="8265" y="16457"/>
                </a:cubicBezTo>
                <a:cubicBezTo>
                  <a:pt x="8249" y="16468"/>
                  <a:pt x="8241" y="16502"/>
                  <a:pt x="8245" y="16548"/>
                </a:cubicBezTo>
                <a:cubicBezTo>
                  <a:pt x="8249" y="16589"/>
                  <a:pt x="8244" y="16629"/>
                  <a:pt x="8234" y="16638"/>
                </a:cubicBezTo>
                <a:cubicBezTo>
                  <a:pt x="8222" y="16649"/>
                  <a:pt x="8228" y="16658"/>
                  <a:pt x="8252" y="16665"/>
                </a:cubicBezTo>
                <a:cubicBezTo>
                  <a:pt x="8276" y="16673"/>
                  <a:pt x="8281" y="16681"/>
                  <a:pt x="8268" y="16690"/>
                </a:cubicBezTo>
                <a:cubicBezTo>
                  <a:pt x="8225" y="16720"/>
                  <a:pt x="8216" y="16758"/>
                  <a:pt x="8250" y="16772"/>
                </a:cubicBezTo>
                <a:cubicBezTo>
                  <a:pt x="8279" y="16784"/>
                  <a:pt x="8281" y="16790"/>
                  <a:pt x="8257" y="16815"/>
                </a:cubicBezTo>
                <a:cubicBezTo>
                  <a:pt x="8241" y="16831"/>
                  <a:pt x="8216" y="16843"/>
                  <a:pt x="8202" y="16842"/>
                </a:cubicBezTo>
                <a:cubicBezTo>
                  <a:pt x="8188" y="16840"/>
                  <a:pt x="8169" y="16851"/>
                  <a:pt x="8159" y="16866"/>
                </a:cubicBezTo>
                <a:cubicBezTo>
                  <a:pt x="8136" y="16899"/>
                  <a:pt x="8103" y="16907"/>
                  <a:pt x="8020" y="16902"/>
                </a:cubicBezTo>
                <a:cubicBezTo>
                  <a:pt x="7976" y="16900"/>
                  <a:pt x="7964" y="16903"/>
                  <a:pt x="7972" y="16915"/>
                </a:cubicBezTo>
                <a:cubicBezTo>
                  <a:pt x="7986" y="16935"/>
                  <a:pt x="7931" y="16963"/>
                  <a:pt x="7911" y="16945"/>
                </a:cubicBezTo>
                <a:cubicBezTo>
                  <a:pt x="7887" y="16925"/>
                  <a:pt x="7820" y="16931"/>
                  <a:pt x="7808" y="16956"/>
                </a:cubicBezTo>
                <a:cubicBezTo>
                  <a:pt x="7796" y="16981"/>
                  <a:pt x="7716" y="16983"/>
                  <a:pt x="7689" y="16959"/>
                </a:cubicBezTo>
                <a:cubicBezTo>
                  <a:pt x="7679" y="16950"/>
                  <a:pt x="7661" y="16949"/>
                  <a:pt x="7642" y="16956"/>
                </a:cubicBezTo>
                <a:cubicBezTo>
                  <a:pt x="7624" y="16962"/>
                  <a:pt x="7602" y="16962"/>
                  <a:pt x="7587" y="16956"/>
                </a:cubicBezTo>
                <a:cubicBezTo>
                  <a:pt x="7572" y="16949"/>
                  <a:pt x="7563" y="16950"/>
                  <a:pt x="7562" y="16960"/>
                </a:cubicBezTo>
                <a:cubicBezTo>
                  <a:pt x="7551" y="17020"/>
                  <a:pt x="7534" y="17077"/>
                  <a:pt x="7525" y="17085"/>
                </a:cubicBezTo>
                <a:cubicBezTo>
                  <a:pt x="7518" y="17091"/>
                  <a:pt x="7445" y="17096"/>
                  <a:pt x="7362" y="17096"/>
                </a:cubicBezTo>
                <a:cubicBezTo>
                  <a:pt x="7279" y="17096"/>
                  <a:pt x="7198" y="17102"/>
                  <a:pt x="7182" y="17109"/>
                </a:cubicBezTo>
                <a:cubicBezTo>
                  <a:pt x="7145" y="17126"/>
                  <a:pt x="7051" y="17119"/>
                  <a:pt x="7058" y="17100"/>
                </a:cubicBezTo>
                <a:cubicBezTo>
                  <a:pt x="7065" y="17082"/>
                  <a:pt x="7029" y="17080"/>
                  <a:pt x="7010" y="17097"/>
                </a:cubicBezTo>
                <a:cubicBezTo>
                  <a:pt x="7001" y="17105"/>
                  <a:pt x="6984" y="17105"/>
                  <a:pt x="6958" y="17098"/>
                </a:cubicBezTo>
                <a:cubicBezTo>
                  <a:pt x="6931" y="17090"/>
                  <a:pt x="6908" y="17092"/>
                  <a:pt x="6880" y="17103"/>
                </a:cubicBezTo>
                <a:cubicBezTo>
                  <a:pt x="6840" y="17119"/>
                  <a:pt x="6839" y="17120"/>
                  <a:pt x="6881" y="17137"/>
                </a:cubicBezTo>
                <a:cubicBezTo>
                  <a:pt x="6922" y="17155"/>
                  <a:pt x="6922" y="17156"/>
                  <a:pt x="6886" y="17172"/>
                </a:cubicBezTo>
                <a:cubicBezTo>
                  <a:pt x="6854" y="17185"/>
                  <a:pt x="6853" y="17189"/>
                  <a:pt x="6880" y="17195"/>
                </a:cubicBezTo>
                <a:cubicBezTo>
                  <a:pt x="6908" y="17201"/>
                  <a:pt x="6908" y="17205"/>
                  <a:pt x="6880" y="17236"/>
                </a:cubicBezTo>
                <a:cubicBezTo>
                  <a:pt x="6841" y="17279"/>
                  <a:pt x="6798" y="17285"/>
                  <a:pt x="6518" y="17285"/>
                </a:cubicBezTo>
                <a:cubicBezTo>
                  <a:pt x="6400" y="17284"/>
                  <a:pt x="6288" y="17285"/>
                  <a:pt x="6270" y="17286"/>
                </a:cubicBezTo>
                <a:cubicBezTo>
                  <a:pt x="6252" y="17287"/>
                  <a:pt x="6223" y="17284"/>
                  <a:pt x="6205" y="17280"/>
                </a:cubicBezTo>
                <a:cubicBezTo>
                  <a:pt x="6184" y="17275"/>
                  <a:pt x="6166" y="17282"/>
                  <a:pt x="6152" y="17300"/>
                </a:cubicBezTo>
                <a:cubicBezTo>
                  <a:pt x="6137" y="17319"/>
                  <a:pt x="6109" y="17328"/>
                  <a:pt x="6046" y="17332"/>
                </a:cubicBezTo>
                <a:cubicBezTo>
                  <a:pt x="5972" y="17337"/>
                  <a:pt x="5959" y="17342"/>
                  <a:pt x="5959" y="17367"/>
                </a:cubicBezTo>
                <a:cubicBezTo>
                  <a:pt x="5959" y="17383"/>
                  <a:pt x="5973" y="17402"/>
                  <a:pt x="5990" y="17410"/>
                </a:cubicBezTo>
                <a:cubicBezTo>
                  <a:pt x="6025" y="17425"/>
                  <a:pt x="6043" y="17469"/>
                  <a:pt x="6017" y="17477"/>
                </a:cubicBezTo>
                <a:cubicBezTo>
                  <a:pt x="6008" y="17481"/>
                  <a:pt x="5965" y="17478"/>
                  <a:pt x="5922" y="17473"/>
                </a:cubicBezTo>
                <a:cubicBezTo>
                  <a:pt x="5866" y="17466"/>
                  <a:pt x="5832" y="17468"/>
                  <a:pt x="5802" y="17480"/>
                </a:cubicBezTo>
                <a:cubicBezTo>
                  <a:pt x="5774" y="17491"/>
                  <a:pt x="5754" y="17492"/>
                  <a:pt x="5745" y="17485"/>
                </a:cubicBezTo>
                <a:cubicBezTo>
                  <a:pt x="5738" y="17478"/>
                  <a:pt x="5690" y="17472"/>
                  <a:pt x="5638" y="17472"/>
                </a:cubicBezTo>
                <a:cubicBezTo>
                  <a:pt x="5566" y="17472"/>
                  <a:pt x="5539" y="17478"/>
                  <a:pt x="5522" y="17495"/>
                </a:cubicBezTo>
                <a:cubicBezTo>
                  <a:pt x="5506" y="17511"/>
                  <a:pt x="5506" y="17521"/>
                  <a:pt x="5522" y="17526"/>
                </a:cubicBezTo>
                <a:cubicBezTo>
                  <a:pt x="5537" y="17531"/>
                  <a:pt x="5535" y="17539"/>
                  <a:pt x="5517" y="17551"/>
                </a:cubicBezTo>
                <a:cubicBezTo>
                  <a:pt x="5486" y="17572"/>
                  <a:pt x="5476" y="17881"/>
                  <a:pt x="5506" y="17891"/>
                </a:cubicBezTo>
                <a:cubicBezTo>
                  <a:pt x="5515" y="17895"/>
                  <a:pt x="5512" y="17905"/>
                  <a:pt x="5498" y="17914"/>
                </a:cubicBezTo>
                <a:cubicBezTo>
                  <a:pt x="5477" y="17928"/>
                  <a:pt x="5480" y="17934"/>
                  <a:pt x="5512" y="17948"/>
                </a:cubicBezTo>
                <a:cubicBezTo>
                  <a:pt x="5551" y="17964"/>
                  <a:pt x="5551" y="17966"/>
                  <a:pt x="5515" y="17981"/>
                </a:cubicBezTo>
                <a:cubicBezTo>
                  <a:pt x="5450" y="18009"/>
                  <a:pt x="5471" y="18023"/>
                  <a:pt x="5572" y="18019"/>
                </a:cubicBezTo>
                <a:cubicBezTo>
                  <a:pt x="5624" y="18017"/>
                  <a:pt x="5703" y="18019"/>
                  <a:pt x="5749" y="18023"/>
                </a:cubicBezTo>
                <a:cubicBezTo>
                  <a:pt x="5831" y="18030"/>
                  <a:pt x="5831" y="18030"/>
                  <a:pt x="5826" y="18083"/>
                </a:cubicBezTo>
                <a:cubicBezTo>
                  <a:pt x="5821" y="18132"/>
                  <a:pt x="5826" y="18138"/>
                  <a:pt x="5898" y="18163"/>
                </a:cubicBezTo>
                <a:cubicBezTo>
                  <a:pt x="5969" y="18187"/>
                  <a:pt x="5978" y="18187"/>
                  <a:pt x="6001" y="18170"/>
                </a:cubicBezTo>
                <a:cubicBezTo>
                  <a:pt x="6035" y="18144"/>
                  <a:pt x="6132" y="18152"/>
                  <a:pt x="6128" y="18179"/>
                </a:cubicBezTo>
                <a:cubicBezTo>
                  <a:pt x="6125" y="18202"/>
                  <a:pt x="6152" y="18208"/>
                  <a:pt x="6173" y="18189"/>
                </a:cubicBezTo>
                <a:cubicBezTo>
                  <a:pt x="6181" y="18183"/>
                  <a:pt x="6222" y="18188"/>
                  <a:pt x="6273" y="18202"/>
                </a:cubicBezTo>
                <a:cubicBezTo>
                  <a:pt x="6350" y="18224"/>
                  <a:pt x="6359" y="18231"/>
                  <a:pt x="6352" y="18264"/>
                </a:cubicBezTo>
                <a:cubicBezTo>
                  <a:pt x="6344" y="18299"/>
                  <a:pt x="6348" y="18300"/>
                  <a:pt x="6415" y="18296"/>
                </a:cubicBezTo>
                <a:cubicBezTo>
                  <a:pt x="6470" y="18292"/>
                  <a:pt x="6497" y="18299"/>
                  <a:pt x="6550" y="18327"/>
                </a:cubicBezTo>
                <a:cubicBezTo>
                  <a:pt x="6586" y="18347"/>
                  <a:pt x="6610" y="18369"/>
                  <a:pt x="6603" y="18376"/>
                </a:cubicBezTo>
                <a:cubicBezTo>
                  <a:pt x="6595" y="18383"/>
                  <a:pt x="6620" y="18388"/>
                  <a:pt x="6664" y="18388"/>
                </a:cubicBezTo>
                <a:cubicBezTo>
                  <a:pt x="6712" y="18388"/>
                  <a:pt x="6742" y="18381"/>
                  <a:pt x="6751" y="18369"/>
                </a:cubicBezTo>
                <a:cubicBezTo>
                  <a:pt x="6762" y="18354"/>
                  <a:pt x="6770" y="18353"/>
                  <a:pt x="6796" y="18364"/>
                </a:cubicBezTo>
                <a:cubicBezTo>
                  <a:pt x="6823" y="18377"/>
                  <a:pt x="6828" y="18374"/>
                  <a:pt x="6828" y="18343"/>
                </a:cubicBezTo>
                <a:cubicBezTo>
                  <a:pt x="6828" y="18324"/>
                  <a:pt x="6819" y="18304"/>
                  <a:pt x="6807" y="18300"/>
                </a:cubicBezTo>
                <a:cubicBezTo>
                  <a:pt x="6795" y="18296"/>
                  <a:pt x="6785" y="18283"/>
                  <a:pt x="6785" y="18270"/>
                </a:cubicBezTo>
                <a:cubicBezTo>
                  <a:pt x="6785" y="18245"/>
                  <a:pt x="6743" y="18239"/>
                  <a:pt x="6704" y="18261"/>
                </a:cubicBezTo>
                <a:cubicBezTo>
                  <a:pt x="6685" y="18271"/>
                  <a:pt x="6676" y="18270"/>
                  <a:pt x="6666" y="18255"/>
                </a:cubicBezTo>
                <a:cubicBezTo>
                  <a:pt x="6644" y="18224"/>
                  <a:pt x="6666" y="18208"/>
                  <a:pt x="6733" y="18204"/>
                </a:cubicBezTo>
                <a:cubicBezTo>
                  <a:pt x="6828" y="18198"/>
                  <a:pt x="7069" y="18197"/>
                  <a:pt x="7105" y="18201"/>
                </a:cubicBezTo>
                <a:cubicBezTo>
                  <a:pt x="7122" y="18204"/>
                  <a:pt x="7138" y="18201"/>
                  <a:pt x="7139" y="18194"/>
                </a:cubicBezTo>
                <a:cubicBezTo>
                  <a:pt x="7139" y="18188"/>
                  <a:pt x="7147" y="18175"/>
                  <a:pt x="7158" y="18166"/>
                </a:cubicBezTo>
                <a:cubicBezTo>
                  <a:pt x="7168" y="18157"/>
                  <a:pt x="7179" y="18123"/>
                  <a:pt x="7180" y="18091"/>
                </a:cubicBezTo>
                <a:cubicBezTo>
                  <a:pt x="7183" y="18015"/>
                  <a:pt x="7211" y="18005"/>
                  <a:pt x="7398" y="18012"/>
                </a:cubicBezTo>
                <a:lnTo>
                  <a:pt x="7546" y="18018"/>
                </a:lnTo>
                <a:lnTo>
                  <a:pt x="7544" y="18084"/>
                </a:lnTo>
                <a:cubicBezTo>
                  <a:pt x="7542" y="18143"/>
                  <a:pt x="7546" y="18152"/>
                  <a:pt x="7586" y="18158"/>
                </a:cubicBezTo>
                <a:cubicBezTo>
                  <a:pt x="7629" y="18165"/>
                  <a:pt x="7629" y="18166"/>
                  <a:pt x="7594" y="18181"/>
                </a:cubicBezTo>
                <a:cubicBezTo>
                  <a:pt x="7540" y="18204"/>
                  <a:pt x="7593" y="18226"/>
                  <a:pt x="7679" y="18216"/>
                </a:cubicBezTo>
                <a:cubicBezTo>
                  <a:pt x="7715" y="18213"/>
                  <a:pt x="7749" y="18215"/>
                  <a:pt x="7756" y="18221"/>
                </a:cubicBezTo>
                <a:cubicBezTo>
                  <a:pt x="7772" y="18235"/>
                  <a:pt x="7710" y="18266"/>
                  <a:pt x="7655" y="18272"/>
                </a:cubicBezTo>
                <a:cubicBezTo>
                  <a:pt x="7588" y="18279"/>
                  <a:pt x="7593" y="18302"/>
                  <a:pt x="7663" y="18315"/>
                </a:cubicBezTo>
                <a:cubicBezTo>
                  <a:pt x="7735" y="18329"/>
                  <a:pt x="7738" y="18333"/>
                  <a:pt x="7706" y="18365"/>
                </a:cubicBezTo>
                <a:cubicBezTo>
                  <a:pt x="7687" y="18386"/>
                  <a:pt x="7691" y="18388"/>
                  <a:pt x="7758" y="18388"/>
                </a:cubicBezTo>
                <a:cubicBezTo>
                  <a:pt x="7799" y="18388"/>
                  <a:pt x="7839" y="18383"/>
                  <a:pt x="7846" y="18376"/>
                </a:cubicBezTo>
                <a:cubicBezTo>
                  <a:pt x="7856" y="18367"/>
                  <a:pt x="7869" y="18367"/>
                  <a:pt x="7890" y="18377"/>
                </a:cubicBezTo>
                <a:cubicBezTo>
                  <a:pt x="7913" y="18387"/>
                  <a:pt x="7929" y="18387"/>
                  <a:pt x="7954" y="18376"/>
                </a:cubicBezTo>
                <a:cubicBezTo>
                  <a:pt x="7981" y="18364"/>
                  <a:pt x="7994" y="18365"/>
                  <a:pt x="8030" y="18383"/>
                </a:cubicBezTo>
                <a:cubicBezTo>
                  <a:pt x="8063" y="18399"/>
                  <a:pt x="8083" y="18402"/>
                  <a:pt x="8110" y="18393"/>
                </a:cubicBezTo>
                <a:cubicBezTo>
                  <a:pt x="8130" y="18386"/>
                  <a:pt x="8194" y="18382"/>
                  <a:pt x="8252" y="18384"/>
                </a:cubicBezTo>
                <a:cubicBezTo>
                  <a:pt x="8310" y="18386"/>
                  <a:pt x="8371" y="18381"/>
                  <a:pt x="8387" y="18374"/>
                </a:cubicBezTo>
                <a:cubicBezTo>
                  <a:pt x="8408" y="18364"/>
                  <a:pt x="8422" y="18364"/>
                  <a:pt x="8440" y="18374"/>
                </a:cubicBezTo>
                <a:cubicBezTo>
                  <a:pt x="8454" y="18382"/>
                  <a:pt x="8510" y="18388"/>
                  <a:pt x="8566" y="18388"/>
                </a:cubicBezTo>
                <a:cubicBezTo>
                  <a:pt x="8642" y="18388"/>
                  <a:pt x="8670" y="18383"/>
                  <a:pt x="8681" y="18367"/>
                </a:cubicBezTo>
                <a:cubicBezTo>
                  <a:pt x="8695" y="18348"/>
                  <a:pt x="8698" y="18349"/>
                  <a:pt x="8726" y="18370"/>
                </a:cubicBezTo>
                <a:cubicBezTo>
                  <a:pt x="8753" y="18389"/>
                  <a:pt x="8763" y="18390"/>
                  <a:pt x="8808" y="18377"/>
                </a:cubicBezTo>
                <a:cubicBezTo>
                  <a:pt x="8895" y="18351"/>
                  <a:pt x="8912" y="18364"/>
                  <a:pt x="8921" y="18459"/>
                </a:cubicBezTo>
                <a:cubicBezTo>
                  <a:pt x="8926" y="18510"/>
                  <a:pt x="8941" y="18553"/>
                  <a:pt x="8958" y="18562"/>
                </a:cubicBezTo>
                <a:cubicBezTo>
                  <a:pt x="8988" y="18578"/>
                  <a:pt x="9161" y="18586"/>
                  <a:pt x="9201" y="18572"/>
                </a:cubicBezTo>
                <a:cubicBezTo>
                  <a:pt x="9214" y="18568"/>
                  <a:pt x="9247" y="18568"/>
                  <a:pt x="9273" y="18573"/>
                </a:cubicBezTo>
                <a:cubicBezTo>
                  <a:pt x="9324" y="18584"/>
                  <a:pt x="9347" y="18639"/>
                  <a:pt x="9310" y="18665"/>
                </a:cubicBezTo>
                <a:cubicBezTo>
                  <a:pt x="9299" y="18673"/>
                  <a:pt x="9304" y="18681"/>
                  <a:pt x="9325" y="18686"/>
                </a:cubicBezTo>
                <a:cubicBezTo>
                  <a:pt x="9346" y="18690"/>
                  <a:pt x="9353" y="18699"/>
                  <a:pt x="9343" y="18708"/>
                </a:cubicBezTo>
                <a:cubicBezTo>
                  <a:pt x="9333" y="18716"/>
                  <a:pt x="9324" y="18730"/>
                  <a:pt x="9322" y="18740"/>
                </a:cubicBezTo>
                <a:cubicBezTo>
                  <a:pt x="9319" y="18749"/>
                  <a:pt x="9294" y="18765"/>
                  <a:pt x="9267" y="18777"/>
                </a:cubicBezTo>
                <a:cubicBezTo>
                  <a:pt x="9240" y="18788"/>
                  <a:pt x="9217" y="18804"/>
                  <a:pt x="9217" y="18813"/>
                </a:cubicBezTo>
                <a:cubicBezTo>
                  <a:pt x="9217" y="18839"/>
                  <a:pt x="9153" y="18830"/>
                  <a:pt x="9146" y="18802"/>
                </a:cubicBezTo>
                <a:cubicBezTo>
                  <a:pt x="9141" y="18780"/>
                  <a:pt x="9130" y="18777"/>
                  <a:pt x="9071" y="18783"/>
                </a:cubicBezTo>
                <a:cubicBezTo>
                  <a:pt x="9033" y="18787"/>
                  <a:pt x="8993" y="18795"/>
                  <a:pt x="8979" y="18800"/>
                </a:cubicBezTo>
                <a:cubicBezTo>
                  <a:pt x="8964" y="18807"/>
                  <a:pt x="8949" y="18807"/>
                  <a:pt x="8940" y="18800"/>
                </a:cubicBezTo>
                <a:cubicBezTo>
                  <a:pt x="8933" y="18793"/>
                  <a:pt x="8861" y="18788"/>
                  <a:pt x="8781" y="18789"/>
                </a:cubicBezTo>
                <a:cubicBezTo>
                  <a:pt x="8652" y="18790"/>
                  <a:pt x="8635" y="18793"/>
                  <a:pt x="8614" y="18818"/>
                </a:cubicBezTo>
                <a:cubicBezTo>
                  <a:pt x="8599" y="18835"/>
                  <a:pt x="8596" y="18848"/>
                  <a:pt x="8609" y="18852"/>
                </a:cubicBezTo>
                <a:cubicBezTo>
                  <a:pt x="8622" y="18857"/>
                  <a:pt x="8622" y="18864"/>
                  <a:pt x="8609" y="18873"/>
                </a:cubicBezTo>
                <a:cubicBezTo>
                  <a:pt x="8598" y="18880"/>
                  <a:pt x="8586" y="18903"/>
                  <a:pt x="8582" y="18922"/>
                </a:cubicBezTo>
                <a:lnTo>
                  <a:pt x="8575" y="18957"/>
                </a:lnTo>
                <a:lnTo>
                  <a:pt x="8403" y="18961"/>
                </a:lnTo>
                <a:cubicBezTo>
                  <a:pt x="8309" y="18963"/>
                  <a:pt x="8224" y="18968"/>
                  <a:pt x="8213" y="18974"/>
                </a:cubicBezTo>
                <a:cubicBezTo>
                  <a:pt x="8202" y="18980"/>
                  <a:pt x="8177" y="18979"/>
                  <a:pt x="8154" y="18971"/>
                </a:cubicBezTo>
                <a:cubicBezTo>
                  <a:pt x="8125" y="18961"/>
                  <a:pt x="8104" y="18960"/>
                  <a:pt x="8076" y="18970"/>
                </a:cubicBezTo>
                <a:cubicBezTo>
                  <a:pt x="8055" y="18977"/>
                  <a:pt x="8013" y="18979"/>
                  <a:pt x="7982" y="18974"/>
                </a:cubicBezTo>
                <a:cubicBezTo>
                  <a:pt x="7934" y="18967"/>
                  <a:pt x="7922" y="18970"/>
                  <a:pt x="7901" y="18995"/>
                </a:cubicBezTo>
                <a:cubicBezTo>
                  <a:pt x="7886" y="19014"/>
                  <a:pt x="7883" y="19029"/>
                  <a:pt x="7896" y="19037"/>
                </a:cubicBezTo>
                <a:cubicBezTo>
                  <a:pt x="7908" y="19043"/>
                  <a:pt x="7909" y="19062"/>
                  <a:pt x="7901" y="19079"/>
                </a:cubicBezTo>
                <a:cubicBezTo>
                  <a:pt x="7884" y="19115"/>
                  <a:pt x="7885" y="19245"/>
                  <a:pt x="7903" y="19262"/>
                </a:cubicBezTo>
                <a:cubicBezTo>
                  <a:pt x="7917" y="19275"/>
                  <a:pt x="7864" y="19349"/>
                  <a:pt x="7840" y="19351"/>
                </a:cubicBezTo>
                <a:cubicBezTo>
                  <a:pt x="7755" y="19357"/>
                  <a:pt x="7647" y="19355"/>
                  <a:pt x="7621" y="19348"/>
                </a:cubicBezTo>
                <a:cubicBezTo>
                  <a:pt x="7563" y="19333"/>
                  <a:pt x="7504" y="19323"/>
                  <a:pt x="7484" y="19325"/>
                </a:cubicBezTo>
                <a:cubicBezTo>
                  <a:pt x="7474" y="19327"/>
                  <a:pt x="7442" y="19316"/>
                  <a:pt x="7414" y="19302"/>
                </a:cubicBezTo>
                <a:cubicBezTo>
                  <a:pt x="7368" y="19278"/>
                  <a:pt x="7359" y="19277"/>
                  <a:pt x="7330" y="19293"/>
                </a:cubicBezTo>
                <a:cubicBezTo>
                  <a:pt x="7312" y="19303"/>
                  <a:pt x="7295" y="19323"/>
                  <a:pt x="7293" y="19338"/>
                </a:cubicBezTo>
                <a:cubicBezTo>
                  <a:pt x="7291" y="19353"/>
                  <a:pt x="7272" y="19368"/>
                  <a:pt x="7251" y="19371"/>
                </a:cubicBezTo>
                <a:cubicBezTo>
                  <a:pt x="7208" y="19377"/>
                  <a:pt x="7209" y="19375"/>
                  <a:pt x="7203" y="19624"/>
                </a:cubicBezTo>
                <a:cubicBezTo>
                  <a:pt x="7200" y="19738"/>
                  <a:pt x="7189" y="19803"/>
                  <a:pt x="7172" y="19812"/>
                </a:cubicBezTo>
                <a:cubicBezTo>
                  <a:pt x="7153" y="19822"/>
                  <a:pt x="7145" y="19818"/>
                  <a:pt x="7135" y="19798"/>
                </a:cubicBezTo>
                <a:cubicBezTo>
                  <a:pt x="7128" y="19784"/>
                  <a:pt x="7108" y="19771"/>
                  <a:pt x="7089" y="19770"/>
                </a:cubicBezTo>
                <a:cubicBezTo>
                  <a:pt x="7025" y="19767"/>
                  <a:pt x="6947" y="19774"/>
                  <a:pt x="6923" y="19785"/>
                </a:cubicBezTo>
                <a:cubicBezTo>
                  <a:pt x="6909" y="19792"/>
                  <a:pt x="6889" y="19789"/>
                  <a:pt x="6873" y="19781"/>
                </a:cubicBezTo>
                <a:cubicBezTo>
                  <a:pt x="6853" y="19770"/>
                  <a:pt x="6851" y="19781"/>
                  <a:pt x="6862" y="19831"/>
                </a:cubicBezTo>
                <a:cubicBezTo>
                  <a:pt x="6874" y="19887"/>
                  <a:pt x="6870" y="19899"/>
                  <a:pt x="6831" y="19918"/>
                </a:cubicBezTo>
                <a:cubicBezTo>
                  <a:pt x="6795" y="19936"/>
                  <a:pt x="6783" y="19937"/>
                  <a:pt x="6773" y="19923"/>
                </a:cubicBezTo>
                <a:cubicBezTo>
                  <a:pt x="6765" y="19912"/>
                  <a:pt x="6732" y="19907"/>
                  <a:pt x="6661" y="19909"/>
                </a:cubicBezTo>
                <a:cubicBezTo>
                  <a:pt x="6522" y="19912"/>
                  <a:pt x="6523" y="19912"/>
                  <a:pt x="6537" y="19924"/>
                </a:cubicBezTo>
                <a:cubicBezTo>
                  <a:pt x="6544" y="19930"/>
                  <a:pt x="6541" y="19938"/>
                  <a:pt x="6530" y="19942"/>
                </a:cubicBezTo>
                <a:cubicBezTo>
                  <a:pt x="6503" y="19951"/>
                  <a:pt x="6527" y="20044"/>
                  <a:pt x="6563" y="20067"/>
                </a:cubicBezTo>
                <a:cubicBezTo>
                  <a:pt x="6588" y="20083"/>
                  <a:pt x="6588" y="20088"/>
                  <a:pt x="6563" y="20100"/>
                </a:cubicBezTo>
                <a:cubicBezTo>
                  <a:pt x="6546" y="20107"/>
                  <a:pt x="6519" y="20110"/>
                  <a:pt x="6502" y="20107"/>
                </a:cubicBezTo>
                <a:cubicBezTo>
                  <a:pt x="6482" y="20103"/>
                  <a:pt x="6464" y="20108"/>
                  <a:pt x="6455" y="20121"/>
                </a:cubicBezTo>
                <a:cubicBezTo>
                  <a:pt x="6441" y="20141"/>
                  <a:pt x="6438" y="20141"/>
                  <a:pt x="6408" y="20119"/>
                </a:cubicBezTo>
                <a:cubicBezTo>
                  <a:pt x="6382" y="20099"/>
                  <a:pt x="6371" y="20098"/>
                  <a:pt x="6334" y="20110"/>
                </a:cubicBezTo>
                <a:cubicBezTo>
                  <a:pt x="6299" y="20122"/>
                  <a:pt x="6288" y="20122"/>
                  <a:pt x="6278" y="20108"/>
                </a:cubicBezTo>
                <a:cubicBezTo>
                  <a:pt x="6261" y="20084"/>
                  <a:pt x="6228" y="20084"/>
                  <a:pt x="6228" y="20108"/>
                </a:cubicBezTo>
                <a:cubicBezTo>
                  <a:pt x="6228" y="20118"/>
                  <a:pt x="6208" y="20130"/>
                  <a:pt x="6185" y="20133"/>
                </a:cubicBezTo>
                <a:cubicBezTo>
                  <a:pt x="6137" y="20140"/>
                  <a:pt x="6131" y="20150"/>
                  <a:pt x="6164" y="20167"/>
                </a:cubicBezTo>
                <a:cubicBezTo>
                  <a:pt x="6179" y="20176"/>
                  <a:pt x="6173" y="20186"/>
                  <a:pt x="6144" y="20200"/>
                </a:cubicBezTo>
                <a:cubicBezTo>
                  <a:pt x="6104" y="20220"/>
                  <a:pt x="6101" y="20219"/>
                  <a:pt x="6070" y="20187"/>
                </a:cubicBezTo>
                <a:cubicBezTo>
                  <a:pt x="6043" y="20158"/>
                  <a:pt x="6036" y="20157"/>
                  <a:pt x="6024" y="20175"/>
                </a:cubicBezTo>
                <a:cubicBezTo>
                  <a:pt x="6016" y="20186"/>
                  <a:pt x="6013" y="20232"/>
                  <a:pt x="6019" y="20278"/>
                </a:cubicBezTo>
                <a:cubicBezTo>
                  <a:pt x="6024" y="20323"/>
                  <a:pt x="6020" y="20363"/>
                  <a:pt x="6009" y="20367"/>
                </a:cubicBezTo>
                <a:cubicBezTo>
                  <a:pt x="5999" y="20370"/>
                  <a:pt x="5996" y="20383"/>
                  <a:pt x="6003" y="20395"/>
                </a:cubicBezTo>
                <a:cubicBezTo>
                  <a:pt x="6019" y="20422"/>
                  <a:pt x="5979" y="20436"/>
                  <a:pt x="5937" y="20417"/>
                </a:cubicBezTo>
                <a:cubicBezTo>
                  <a:pt x="5910" y="20405"/>
                  <a:pt x="5906" y="20405"/>
                  <a:pt x="5911" y="20419"/>
                </a:cubicBezTo>
                <a:cubicBezTo>
                  <a:pt x="5915" y="20428"/>
                  <a:pt x="5901" y="20434"/>
                  <a:pt x="5879" y="20433"/>
                </a:cubicBezTo>
                <a:cubicBezTo>
                  <a:pt x="5858" y="20433"/>
                  <a:pt x="5842" y="20439"/>
                  <a:pt x="5842" y="20447"/>
                </a:cubicBezTo>
                <a:cubicBezTo>
                  <a:pt x="5842" y="20467"/>
                  <a:pt x="5764" y="20504"/>
                  <a:pt x="5749" y="20491"/>
                </a:cubicBezTo>
                <a:cubicBezTo>
                  <a:pt x="5742" y="20485"/>
                  <a:pt x="5710" y="20476"/>
                  <a:pt x="5679" y="20473"/>
                </a:cubicBezTo>
                <a:cubicBezTo>
                  <a:pt x="5602" y="20465"/>
                  <a:pt x="5525" y="20506"/>
                  <a:pt x="5560" y="20537"/>
                </a:cubicBezTo>
                <a:cubicBezTo>
                  <a:pt x="5577" y="20551"/>
                  <a:pt x="5577" y="20560"/>
                  <a:pt x="5562" y="20565"/>
                </a:cubicBezTo>
                <a:cubicBezTo>
                  <a:pt x="5547" y="20570"/>
                  <a:pt x="5547" y="20577"/>
                  <a:pt x="5562" y="20587"/>
                </a:cubicBezTo>
                <a:cubicBezTo>
                  <a:pt x="5593" y="20607"/>
                  <a:pt x="5524" y="20677"/>
                  <a:pt x="5456" y="20696"/>
                </a:cubicBezTo>
                <a:cubicBezTo>
                  <a:pt x="5426" y="20704"/>
                  <a:pt x="5406" y="20718"/>
                  <a:pt x="5409" y="20728"/>
                </a:cubicBezTo>
                <a:cubicBezTo>
                  <a:pt x="5420" y="20759"/>
                  <a:pt x="5379" y="20757"/>
                  <a:pt x="5300" y="20722"/>
                </a:cubicBezTo>
                <a:cubicBezTo>
                  <a:pt x="5182" y="20668"/>
                  <a:pt x="5145" y="20679"/>
                  <a:pt x="5145" y="20765"/>
                </a:cubicBezTo>
                <a:lnTo>
                  <a:pt x="5145" y="20834"/>
                </a:lnTo>
                <a:lnTo>
                  <a:pt x="5002" y="20840"/>
                </a:lnTo>
                <a:cubicBezTo>
                  <a:pt x="4924" y="20844"/>
                  <a:pt x="4853" y="20850"/>
                  <a:pt x="4844" y="20855"/>
                </a:cubicBezTo>
                <a:cubicBezTo>
                  <a:pt x="4836" y="20859"/>
                  <a:pt x="4810" y="20858"/>
                  <a:pt x="4787" y="20851"/>
                </a:cubicBezTo>
                <a:cubicBezTo>
                  <a:pt x="4752" y="20841"/>
                  <a:pt x="4738" y="20843"/>
                  <a:pt x="4711" y="20864"/>
                </a:cubicBezTo>
                <a:cubicBezTo>
                  <a:pt x="4679" y="20889"/>
                  <a:pt x="4676" y="20889"/>
                  <a:pt x="4650" y="20869"/>
                </a:cubicBezTo>
                <a:cubicBezTo>
                  <a:pt x="4635" y="20858"/>
                  <a:pt x="4609" y="20852"/>
                  <a:pt x="4592" y="20855"/>
                </a:cubicBezTo>
                <a:cubicBezTo>
                  <a:pt x="4575" y="20859"/>
                  <a:pt x="4551" y="20856"/>
                  <a:pt x="4539" y="20849"/>
                </a:cubicBezTo>
                <a:cubicBezTo>
                  <a:pt x="4512" y="20835"/>
                  <a:pt x="4516" y="20885"/>
                  <a:pt x="4544" y="20909"/>
                </a:cubicBezTo>
                <a:cubicBezTo>
                  <a:pt x="4555" y="20919"/>
                  <a:pt x="4547" y="20926"/>
                  <a:pt x="4520" y="20930"/>
                </a:cubicBezTo>
                <a:cubicBezTo>
                  <a:pt x="4489" y="20935"/>
                  <a:pt x="4477" y="20947"/>
                  <a:pt x="4474" y="20979"/>
                </a:cubicBezTo>
                <a:cubicBezTo>
                  <a:pt x="4473" y="21002"/>
                  <a:pt x="4465" y="21036"/>
                  <a:pt x="4458" y="21054"/>
                </a:cubicBezTo>
                <a:cubicBezTo>
                  <a:pt x="4451" y="21071"/>
                  <a:pt x="4456" y="21088"/>
                  <a:pt x="4470" y="21092"/>
                </a:cubicBezTo>
                <a:cubicBezTo>
                  <a:pt x="4487" y="21098"/>
                  <a:pt x="4488" y="21105"/>
                  <a:pt x="4470" y="21117"/>
                </a:cubicBezTo>
                <a:cubicBezTo>
                  <a:pt x="4454" y="21127"/>
                  <a:pt x="4449" y="21152"/>
                  <a:pt x="4457" y="21183"/>
                </a:cubicBezTo>
                <a:cubicBezTo>
                  <a:pt x="4464" y="21211"/>
                  <a:pt x="4472" y="21243"/>
                  <a:pt x="4474" y="21254"/>
                </a:cubicBezTo>
                <a:cubicBezTo>
                  <a:pt x="4478" y="21270"/>
                  <a:pt x="4496" y="21272"/>
                  <a:pt x="4577" y="21267"/>
                </a:cubicBezTo>
                <a:cubicBezTo>
                  <a:pt x="4631" y="21263"/>
                  <a:pt x="4682" y="21255"/>
                  <a:pt x="4693" y="21250"/>
                </a:cubicBezTo>
                <a:cubicBezTo>
                  <a:pt x="4704" y="21245"/>
                  <a:pt x="4726" y="21246"/>
                  <a:pt x="4742" y="21253"/>
                </a:cubicBezTo>
                <a:cubicBezTo>
                  <a:pt x="4762" y="21262"/>
                  <a:pt x="4788" y="21257"/>
                  <a:pt x="4840" y="21236"/>
                </a:cubicBezTo>
                <a:cubicBezTo>
                  <a:pt x="4878" y="21220"/>
                  <a:pt x="4947" y="21200"/>
                  <a:pt x="4992" y="21191"/>
                </a:cubicBezTo>
                <a:cubicBezTo>
                  <a:pt x="5067" y="21177"/>
                  <a:pt x="5077" y="21177"/>
                  <a:pt x="5103" y="21196"/>
                </a:cubicBezTo>
                <a:cubicBezTo>
                  <a:pt x="5130" y="21216"/>
                  <a:pt x="5137" y="21217"/>
                  <a:pt x="5195" y="21201"/>
                </a:cubicBezTo>
                <a:cubicBezTo>
                  <a:pt x="5241" y="21188"/>
                  <a:pt x="5267" y="21187"/>
                  <a:pt x="5284" y="21196"/>
                </a:cubicBezTo>
                <a:cubicBezTo>
                  <a:pt x="5296" y="21203"/>
                  <a:pt x="5306" y="21204"/>
                  <a:pt x="5306" y="21199"/>
                </a:cubicBezTo>
                <a:cubicBezTo>
                  <a:pt x="5306" y="21194"/>
                  <a:pt x="5319" y="21196"/>
                  <a:pt x="5335" y="21203"/>
                </a:cubicBezTo>
                <a:cubicBezTo>
                  <a:pt x="5358" y="21214"/>
                  <a:pt x="5368" y="21212"/>
                  <a:pt x="5379" y="21197"/>
                </a:cubicBezTo>
                <a:cubicBezTo>
                  <a:pt x="5391" y="21179"/>
                  <a:pt x="5396" y="21179"/>
                  <a:pt x="5435" y="21198"/>
                </a:cubicBezTo>
                <a:cubicBezTo>
                  <a:pt x="5468" y="21214"/>
                  <a:pt x="5478" y="21235"/>
                  <a:pt x="5478" y="21286"/>
                </a:cubicBezTo>
                <a:cubicBezTo>
                  <a:pt x="5478" y="21323"/>
                  <a:pt x="5484" y="21356"/>
                  <a:pt x="5493" y="21361"/>
                </a:cubicBezTo>
                <a:cubicBezTo>
                  <a:pt x="5501" y="21366"/>
                  <a:pt x="5506" y="21406"/>
                  <a:pt x="5502" y="21451"/>
                </a:cubicBezTo>
                <a:cubicBezTo>
                  <a:pt x="5497" y="21526"/>
                  <a:pt x="5516" y="21553"/>
                  <a:pt x="5552" y="21521"/>
                </a:cubicBezTo>
                <a:cubicBezTo>
                  <a:pt x="5560" y="21515"/>
                  <a:pt x="5603" y="21509"/>
                  <a:pt x="5649" y="21509"/>
                </a:cubicBezTo>
                <a:cubicBezTo>
                  <a:pt x="5695" y="21509"/>
                  <a:pt x="5738" y="21515"/>
                  <a:pt x="5745" y="21521"/>
                </a:cubicBezTo>
                <a:cubicBezTo>
                  <a:pt x="5753" y="21528"/>
                  <a:pt x="5767" y="21533"/>
                  <a:pt x="5778" y="21533"/>
                </a:cubicBezTo>
                <a:cubicBezTo>
                  <a:pt x="5800" y="21533"/>
                  <a:pt x="5793" y="21439"/>
                  <a:pt x="5770" y="21418"/>
                </a:cubicBezTo>
                <a:cubicBezTo>
                  <a:pt x="5746" y="21397"/>
                  <a:pt x="5775" y="21378"/>
                  <a:pt x="5819" y="21386"/>
                </a:cubicBezTo>
                <a:cubicBezTo>
                  <a:pt x="5841" y="21389"/>
                  <a:pt x="5892" y="21381"/>
                  <a:pt x="5934" y="21368"/>
                </a:cubicBezTo>
                <a:cubicBezTo>
                  <a:pt x="6009" y="21344"/>
                  <a:pt x="6055" y="21352"/>
                  <a:pt x="6022" y="21383"/>
                </a:cubicBezTo>
                <a:cubicBezTo>
                  <a:pt x="6014" y="21391"/>
                  <a:pt x="6014" y="21394"/>
                  <a:pt x="6024" y="21389"/>
                </a:cubicBezTo>
                <a:cubicBezTo>
                  <a:pt x="6033" y="21385"/>
                  <a:pt x="6059" y="21386"/>
                  <a:pt x="6080" y="21393"/>
                </a:cubicBezTo>
                <a:cubicBezTo>
                  <a:pt x="6136" y="21409"/>
                  <a:pt x="6152" y="21387"/>
                  <a:pt x="6152" y="21292"/>
                </a:cubicBezTo>
                <a:cubicBezTo>
                  <a:pt x="6153" y="21211"/>
                  <a:pt x="6154" y="21210"/>
                  <a:pt x="6212" y="21206"/>
                </a:cubicBezTo>
                <a:cubicBezTo>
                  <a:pt x="6245" y="21204"/>
                  <a:pt x="6266" y="21198"/>
                  <a:pt x="6260" y="21193"/>
                </a:cubicBezTo>
                <a:cubicBezTo>
                  <a:pt x="6237" y="21172"/>
                  <a:pt x="6296" y="21168"/>
                  <a:pt x="6336" y="21187"/>
                </a:cubicBezTo>
                <a:cubicBezTo>
                  <a:pt x="6391" y="21215"/>
                  <a:pt x="6401" y="21207"/>
                  <a:pt x="6378" y="21151"/>
                </a:cubicBezTo>
                <a:cubicBezTo>
                  <a:pt x="6355" y="21096"/>
                  <a:pt x="6385" y="21068"/>
                  <a:pt x="6431" y="21102"/>
                </a:cubicBezTo>
                <a:cubicBezTo>
                  <a:pt x="6468" y="21130"/>
                  <a:pt x="6496" y="21107"/>
                  <a:pt x="6461" y="21077"/>
                </a:cubicBezTo>
                <a:cubicBezTo>
                  <a:pt x="6419" y="21040"/>
                  <a:pt x="6450" y="21019"/>
                  <a:pt x="6545" y="21022"/>
                </a:cubicBezTo>
                <a:cubicBezTo>
                  <a:pt x="6666" y="21026"/>
                  <a:pt x="6796" y="21012"/>
                  <a:pt x="6799" y="20995"/>
                </a:cubicBezTo>
                <a:cubicBezTo>
                  <a:pt x="6801" y="20987"/>
                  <a:pt x="6804" y="20979"/>
                  <a:pt x="6807" y="20978"/>
                </a:cubicBezTo>
                <a:cubicBezTo>
                  <a:pt x="6823" y="20970"/>
                  <a:pt x="6820" y="20880"/>
                  <a:pt x="6804" y="20869"/>
                </a:cubicBezTo>
                <a:cubicBezTo>
                  <a:pt x="6772" y="20846"/>
                  <a:pt x="6832" y="20831"/>
                  <a:pt x="6949" y="20832"/>
                </a:cubicBezTo>
                <a:cubicBezTo>
                  <a:pt x="7010" y="20833"/>
                  <a:pt x="7059" y="20831"/>
                  <a:pt x="7057" y="20828"/>
                </a:cubicBezTo>
                <a:cubicBezTo>
                  <a:pt x="7055" y="20825"/>
                  <a:pt x="7073" y="20810"/>
                  <a:pt x="7098" y="20795"/>
                </a:cubicBezTo>
                <a:cubicBezTo>
                  <a:pt x="7135" y="20774"/>
                  <a:pt x="7148" y="20771"/>
                  <a:pt x="7163" y="20783"/>
                </a:cubicBezTo>
                <a:cubicBezTo>
                  <a:pt x="7197" y="20813"/>
                  <a:pt x="7278" y="20831"/>
                  <a:pt x="7311" y="20817"/>
                </a:cubicBezTo>
                <a:cubicBezTo>
                  <a:pt x="7327" y="20809"/>
                  <a:pt x="7351" y="20807"/>
                  <a:pt x="7364" y="20811"/>
                </a:cubicBezTo>
                <a:cubicBezTo>
                  <a:pt x="7377" y="20816"/>
                  <a:pt x="7406" y="20810"/>
                  <a:pt x="7428" y="20799"/>
                </a:cubicBezTo>
                <a:cubicBezTo>
                  <a:pt x="7477" y="20775"/>
                  <a:pt x="7546" y="20781"/>
                  <a:pt x="7542" y="20809"/>
                </a:cubicBezTo>
                <a:cubicBezTo>
                  <a:pt x="7539" y="20832"/>
                  <a:pt x="7576" y="20834"/>
                  <a:pt x="7652" y="20815"/>
                </a:cubicBezTo>
                <a:cubicBezTo>
                  <a:pt x="7693" y="20805"/>
                  <a:pt x="7712" y="20805"/>
                  <a:pt x="7735" y="20816"/>
                </a:cubicBezTo>
                <a:cubicBezTo>
                  <a:pt x="7754" y="20824"/>
                  <a:pt x="7773" y="20825"/>
                  <a:pt x="7780" y="20818"/>
                </a:cubicBezTo>
                <a:cubicBezTo>
                  <a:pt x="7788" y="20812"/>
                  <a:pt x="7819" y="20814"/>
                  <a:pt x="7859" y="20825"/>
                </a:cubicBezTo>
                <a:cubicBezTo>
                  <a:pt x="7921" y="20842"/>
                  <a:pt x="7928" y="20842"/>
                  <a:pt x="7946" y="20824"/>
                </a:cubicBezTo>
                <a:cubicBezTo>
                  <a:pt x="7961" y="20809"/>
                  <a:pt x="7975" y="20807"/>
                  <a:pt x="7994" y="20816"/>
                </a:cubicBezTo>
                <a:cubicBezTo>
                  <a:pt x="8027" y="20830"/>
                  <a:pt x="8180" y="20830"/>
                  <a:pt x="8215" y="20815"/>
                </a:cubicBezTo>
                <a:cubicBezTo>
                  <a:pt x="8231" y="20808"/>
                  <a:pt x="8263" y="20811"/>
                  <a:pt x="8307" y="20823"/>
                </a:cubicBezTo>
                <a:cubicBezTo>
                  <a:pt x="8361" y="20838"/>
                  <a:pt x="8388" y="20839"/>
                  <a:pt x="8442" y="20829"/>
                </a:cubicBezTo>
                <a:cubicBezTo>
                  <a:pt x="8546" y="20809"/>
                  <a:pt x="8587" y="20839"/>
                  <a:pt x="8590" y="20938"/>
                </a:cubicBezTo>
                <a:lnTo>
                  <a:pt x="8591" y="21017"/>
                </a:lnTo>
                <a:lnTo>
                  <a:pt x="8669" y="21017"/>
                </a:lnTo>
                <a:cubicBezTo>
                  <a:pt x="8711" y="21018"/>
                  <a:pt x="8893" y="21019"/>
                  <a:pt x="9072" y="21020"/>
                </a:cubicBezTo>
                <a:cubicBezTo>
                  <a:pt x="9345" y="21022"/>
                  <a:pt x="9401" y="21019"/>
                  <a:pt x="9412" y="21004"/>
                </a:cubicBezTo>
                <a:cubicBezTo>
                  <a:pt x="9423" y="20989"/>
                  <a:pt x="9427" y="20990"/>
                  <a:pt x="9450" y="21007"/>
                </a:cubicBezTo>
                <a:cubicBezTo>
                  <a:pt x="9468" y="21020"/>
                  <a:pt x="9494" y="21024"/>
                  <a:pt x="9524" y="21020"/>
                </a:cubicBezTo>
                <a:cubicBezTo>
                  <a:pt x="9573" y="21013"/>
                  <a:pt x="9587" y="20988"/>
                  <a:pt x="9549" y="20975"/>
                </a:cubicBezTo>
                <a:cubicBezTo>
                  <a:pt x="9533" y="20970"/>
                  <a:pt x="9535" y="20962"/>
                  <a:pt x="9552" y="20951"/>
                </a:cubicBezTo>
                <a:cubicBezTo>
                  <a:pt x="9571" y="20938"/>
                  <a:pt x="9571" y="20929"/>
                  <a:pt x="9549" y="20914"/>
                </a:cubicBezTo>
                <a:cubicBezTo>
                  <a:pt x="9533" y="20902"/>
                  <a:pt x="9517" y="20891"/>
                  <a:pt x="9513" y="20888"/>
                </a:cubicBezTo>
                <a:cubicBezTo>
                  <a:pt x="9510" y="20885"/>
                  <a:pt x="9493" y="20893"/>
                  <a:pt x="9476" y="20906"/>
                </a:cubicBezTo>
                <a:cubicBezTo>
                  <a:pt x="9447" y="20927"/>
                  <a:pt x="9445" y="20928"/>
                  <a:pt x="9431" y="20907"/>
                </a:cubicBezTo>
                <a:cubicBezTo>
                  <a:pt x="9423" y="20896"/>
                  <a:pt x="9426" y="20873"/>
                  <a:pt x="9439" y="20857"/>
                </a:cubicBezTo>
                <a:cubicBezTo>
                  <a:pt x="9460" y="20832"/>
                  <a:pt x="9469" y="20830"/>
                  <a:pt x="9507" y="20843"/>
                </a:cubicBezTo>
                <a:cubicBezTo>
                  <a:pt x="9540" y="20855"/>
                  <a:pt x="9554" y="20854"/>
                  <a:pt x="9574" y="20843"/>
                </a:cubicBezTo>
                <a:cubicBezTo>
                  <a:pt x="9589" y="20835"/>
                  <a:pt x="9625" y="20829"/>
                  <a:pt x="9653" y="20829"/>
                </a:cubicBezTo>
                <a:cubicBezTo>
                  <a:pt x="9696" y="20829"/>
                  <a:pt x="9700" y="20826"/>
                  <a:pt x="9679" y="20811"/>
                </a:cubicBezTo>
                <a:cubicBezTo>
                  <a:pt x="9645" y="20789"/>
                  <a:pt x="9673" y="20766"/>
                  <a:pt x="9725" y="20773"/>
                </a:cubicBezTo>
                <a:cubicBezTo>
                  <a:pt x="9752" y="20777"/>
                  <a:pt x="9771" y="20773"/>
                  <a:pt x="9779" y="20760"/>
                </a:cubicBezTo>
                <a:cubicBezTo>
                  <a:pt x="9810" y="20708"/>
                  <a:pt x="9852" y="20666"/>
                  <a:pt x="9882" y="20660"/>
                </a:cubicBezTo>
                <a:cubicBezTo>
                  <a:pt x="9925" y="20651"/>
                  <a:pt x="9924" y="20599"/>
                  <a:pt x="9880" y="20589"/>
                </a:cubicBezTo>
                <a:cubicBezTo>
                  <a:pt x="9852" y="20584"/>
                  <a:pt x="9850" y="20579"/>
                  <a:pt x="9872" y="20565"/>
                </a:cubicBezTo>
                <a:cubicBezTo>
                  <a:pt x="9886" y="20555"/>
                  <a:pt x="9890" y="20547"/>
                  <a:pt x="9882" y="20547"/>
                </a:cubicBezTo>
                <a:cubicBezTo>
                  <a:pt x="9873" y="20547"/>
                  <a:pt x="9875" y="20540"/>
                  <a:pt x="9886" y="20532"/>
                </a:cubicBezTo>
                <a:cubicBezTo>
                  <a:pt x="9898" y="20524"/>
                  <a:pt x="9914" y="20506"/>
                  <a:pt x="9920" y="20492"/>
                </a:cubicBezTo>
                <a:cubicBezTo>
                  <a:pt x="9930" y="20471"/>
                  <a:pt x="9923" y="20466"/>
                  <a:pt x="9888" y="20468"/>
                </a:cubicBezTo>
                <a:cubicBezTo>
                  <a:pt x="9832" y="20471"/>
                  <a:pt x="9812" y="20444"/>
                  <a:pt x="9864" y="20433"/>
                </a:cubicBezTo>
                <a:cubicBezTo>
                  <a:pt x="9954" y="20415"/>
                  <a:pt x="9959" y="20375"/>
                  <a:pt x="9872" y="20365"/>
                </a:cubicBezTo>
                <a:cubicBezTo>
                  <a:pt x="9796" y="20356"/>
                  <a:pt x="9769" y="20339"/>
                  <a:pt x="9816" y="20329"/>
                </a:cubicBezTo>
                <a:cubicBezTo>
                  <a:pt x="9834" y="20325"/>
                  <a:pt x="9844" y="20317"/>
                  <a:pt x="9838" y="20312"/>
                </a:cubicBezTo>
                <a:cubicBezTo>
                  <a:pt x="9832" y="20306"/>
                  <a:pt x="9846" y="20296"/>
                  <a:pt x="9870" y="20289"/>
                </a:cubicBezTo>
                <a:cubicBezTo>
                  <a:pt x="9894" y="20282"/>
                  <a:pt x="9915" y="20280"/>
                  <a:pt x="9915" y="20286"/>
                </a:cubicBezTo>
                <a:cubicBezTo>
                  <a:pt x="9916" y="20291"/>
                  <a:pt x="9925" y="20286"/>
                  <a:pt x="9936" y="20275"/>
                </a:cubicBezTo>
                <a:cubicBezTo>
                  <a:pt x="9952" y="20260"/>
                  <a:pt x="9973" y="20258"/>
                  <a:pt x="10031" y="20265"/>
                </a:cubicBezTo>
                <a:cubicBezTo>
                  <a:pt x="10072" y="20270"/>
                  <a:pt x="10110" y="20271"/>
                  <a:pt x="10118" y="20267"/>
                </a:cubicBezTo>
                <a:cubicBezTo>
                  <a:pt x="10126" y="20263"/>
                  <a:pt x="10158" y="20259"/>
                  <a:pt x="10189" y="20259"/>
                </a:cubicBezTo>
                <a:cubicBezTo>
                  <a:pt x="10263" y="20259"/>
                  <a:pt x="10305" y="20205"/>
                  <a:pt x="10253" y="20176"/>
                </a:cubicBezTo>
                <a:cubicBezTo>
                  <a:pt x="10223" y="20160"/>
                  <a:pt x="10222" y="20154"/>
                  <a:pt x="10250" y="20123"/>
                </a:cubicBezTo>
                <a:cubicBezTo>
                  <a:pt x="10280" y="20091"/>
                  <a:pt x="10288" y="20089"/>
                  <a:pt x="10435" y="20087"/>
                </a:cubicBezTo>
                <a:cubicBezTo>
                  <a:pt x="10627" y="20085"/>
                  <a:pt x="10723" y="20081"/>
                  <a:pt x="10762" y="20073"/>
                </a:cubicBezTo>
                <a:cubicBezTo>
                  <a:pt x="10778" y="20070"/>
                  <a:pt x="10797" y="20071"/>
                  <a:pt x="10803" y="20077"/>
                </a:cubicBezTo>
                <a:cubicBezTo>
                  <a:pt x="10810" y="20082"/>
                  <a:pt x="10857" y="20087"/>
                  <a:pt x="10910" y="20086"/>
                </a:cubicBezTo>
                <a:cubicBezTo>
                  <a:pt x="10986" y="20086"/>
                  <a:pt x="11006" y="20081"/>
                  <a:pt x="11016" y="20062"/>
                </a:cubicBezTo>
                <a:cubicBezTo>
                  <a:pt x="11027" y="20039"/>
                  <a:pt x="11029" y="20039"/>
                  <a:pt x="11067" y="20057"/>
                </a:cubicBezTo>
                <a:cubicBezTo>
                  <a:pt x="11089" y="20068"/>
                  <a:pt x="11138" y="20078"/>
                  <a:pt x="11177" y="20078"/>
                </a:cubicBezTo>
                <a:cubicBezTo>
                  <a:pt x="11255" y="20078"/>
                  <a:pt x="11335" y="20097"/>
                  <a:pt x="11318" y="20112"/>
                </a:cubicBezTo>
                <a:cubicBezTo>
                  <a:pt x="11312" y="20117"/>
                  <a:pt x="11321" y="20125"/>
                  <a:pt x="11339" y="20129"/>
                </a:cubicBezTo>
                <a:cubicBezTo>
                  <a:pt x="11380" y="20137"/>
                  <a:pt x="11381" y="20160"/>
                  <a:pt x="11341" y="20202"/>
                </a:cubicBezTo>
                <a:cubicBezTo>
                  <a:pt x="11307" y="20238"/>
                  <a:pt x="11315" y="20255"/>
                  <a:pt x="11355" y="20233"/>
                </a:cubicBezTo>
                <a:cubicBezTo>
                  <a:pt x="11375" y="20222"/>
                  <a:pt x="11396" y="20225"/>
                  <a:pt x="11445" y="20250"/>
                </a:cubicBezTo>
                <a:cubicBezTo>
                  <a:pt x="11481" y="20268"/>
                  <a:pt x="11497" y="20274"/>
                  <a:pt x="11482" y="20263"/>
                </a:cubicBezTo>
                <a:cubicBezTo>
                  <a:pt x="11459" y="20247"/>
                  <a:pt x="11460" y="20242"/>
                  <a:pt x="11495" y="20232"/>
                </a:cubicBezTo>
                <a:cubicBezTo>
                  <a:pt x="11542" y="20218"/>
                  <a:pt x="11564" y="20225"/>
                  <a:pt x="11564" y="20255"/>
                </a:cubicBezTo>
                <a:cubicBezTo>
                  <a:pt x="11564" y="20272"/>
                  <a:pt x="11582" y="20275"/>
                  <a:pt x="11656" y="20273"/>
                </a:cubicBezTo>
                <a:cubicBezTo>
                  <a:pt x="11739" y="20271"/>
                  <a:pt x="11746" y="20274"/>
                  <a:pt x="11741" y="20298"/>
                </a:cubicBezTo>
                <a:cubicBezTo>
                  <a:pt x="11737" y="20319"/>
                  <a:pt x="11747" y="20323"/>
                  <a:pt x="11785" y="20321"/>
                </a:cubicBezTo>
                <a:cubicBezTo>
                  <a:pt x="11820" y="20319"/>
                  <a:pt x="11834" y="20325"/>
                  <a:pt x="11839" y="20345"/>
                </a:cubicBezTo>
                <a:cubicBezTo>
                  <a:pt x="11843" y="20359"/>
                  <a:pt x="11856" y="20369"/>
                  <a:pt x="11867" y="20365"/>
                </a:cubicBezTo>
                <a:cubicBezTo>
                  <a:pt x="11878" y="20361"/>
                  <a:pt x="11892" y="20366"/>
                  <a:pt x="11899" y="20376"/>
                </a:cubicBezTo>
                <a:cubicBezTo>
                  <a:pt x="11906" y="20386"/>
                  <a:pt x="11920" y="20392"/>
                  <a:pt x="11930" y="20389"/>
                </a:cubicBezTo>
                <a:cubicBezTo>
                  <a:pt x="11967" y="20376"/>
                  <a:pt x="11973" y="20408"/>
                  <a:pt x="11938" y="20430"/>
                </a:cubicBezTo>
                <a:cubicBezTo>
                  <a:pt x="11901" y="20452"/>
                  <a:pt x="11903" y="20453"/>
                  <a:pt x="11967" y="20453"/>
                </a:cubicBezTo>
                <a:cubicBezTo>
                  <a:pt x="12007" y="20453"/>
                  <a:pt x="12037" y="20445"/>
                  <a:pt x="12045" y="20433"/>
                </a:cubicBezTo>
                <a:cubicBezTo>
                  <a:pt x="12057" y="20417"/>
                  <a:pt x="12063" y="20417"/>
                  <a:pt x="12095" y="20432"/>
                </a:cubicBezTo>
                <a:cubicBezTo>
                  <a:pt x="12140" y="20452"/>
                  <a:pt x="12242" y="20459"/>
                  <a:pt x="12259" y="20443"/>
                </a:cubicBezTo>
                <a:cubicBezTo>
                  <a:pt x="12283" y="20423"/>
                  <a:pt x="12248" y="20396"/>
                  <a:pt x="12180" y="20383"/>
                </a:cubicBezTo>
                <a:cubicBezTo>
                  <a:pt x="12130" y="20374"/>
                  <a:pt x="12120" y="20367"/>
                  <a:pt x="12139" y="20357"/>
                </a:cubicBezTo>
                <a:cubicBezTo>
                  <a:pt x="12157" y="20347"/>
                  <a:pt x="12183" y="20347"/>
                  <a:pt x="12243" y="20357"/>
                </a:cubicBezTo>
                <a:cubicBezTo>
                  <a:pt x="12335" y="20372"/>
                  <a:pt x="12362" y="20367"/>
                  <a:pt x="12304" y="20344"/>
                </a:cubicBezTo>
                <a:cubicBezTo>
                  <a:pt x="12277" y="20333"/>
                  <a:pt x="12272" y="20325"/>
                  <a:pt x="12290" y="20319"/>
                </a:cubicBezTo>
                <a:cubicBezTo>
                  <a:pt x="12304" y="20314"/>
                  <a:pt x="12311" y="20307"/>
                  <a:pt x="12306" y="20302"/>
                </a:cubicBezTo>
                <a:cubicBezTo>
                  <a:pt x="12301" y="20298"/>
                  <a:pt x="12315" y="20281"/>
                  <a:pt x="12338" y="20265"/>
                </a:cubicBezTo>
                <a:cubicBezTo>
                  <a:pt x="12379" y="20237"/>
                  <a:pt x="12380" y="20236"/>
                  <a:pt x="12411" y="20258"/>
                </a:cubicBezTo>
                <a:cubicBezTo>
                  <a:pt x="12441" y="20280"/>
                  <a:pt x="12444" y="20281"/>
                  <a:pt x="12486" y="20260"/>
                </a:cubicBezTo>
                <a:cubicBezTo>
                  <a:pt x="12528" y="20239"/>
                  <a:pt x="12529" y="20239"/>
                  <a:pt x="12571" y="20260"/>
                </a:cubicBezTo>
                <a:cubicBezTo>
                  <a:pt x="12602" y="20275"/>
                  <a:pt x="12623" y="20278"/>
                  <a:pt x="12639" y="20269"/>
                </a:cubicBezTo>
                <a:cubicBezTo>
                  <a:pt x="12655" y="20260"/>
                  <a:pt x="12677" y="20261"/>
                  <a:pt x="12718" y="20272"/>
                </a:cubicBezTo>
                <a:cubicBezTo>
                  <a:pt x="12749" y="20281"/>
                  <a:pt x="12791" y="20289"/>
                  <a:pt x="12811" y="20289"/>
                </a:cubicBezTo>
                <a:cubicBezTo>
                  <a:pt x="12831" y="20289"/>
                  <a:pt x="12854" y="20294"/>
                  <a:pt x="12861" y="20300"/>
                </a:cubicBezTo>
                <a:cubicBezTo>
                  <a:pt x="12881" y="20318"/>
                  <a:pt x="12982" y="20315"/>
                  <a:pt x="13009" y="20295"/>
                </a:cubicBezTo>
                <a:cubicBezTo>
                  <a:pt x="13025" y="20284"/>
                  <a:pt x="13081" y="20277"/>
                  <a:pt x="13175" y="20275"/>
                </a:cubicBezTo>
                <a:cubicBezTo>
                  <a:pt x="13253" y="20273"/>
                  <a:pt x="13315" y="20269"/>
                  <a:pt x="13310" y="20266"/>
                </a:cubicBezTo>
                <a:cubicBezTo>
                  <a:pt x="13305" y="20263"/>
                  <a:pt x="13312" y="20254"/>
                  <a:pt x="13326" y="20245"/>
                </a:cubicBezTo>
                <a:cubicBezTo>
                  <a:pt x="13340" y="20236"/>
                  <a:pt x="13353" y="20196"/>
                  <a:pt x="13353" y="20156"/>
                </a:cubicBezTo>
                <a:lnTo>
                  <a:pt x="13353" y="20084"/>
                </a:lnTo>
                <a:lnTo>
                  <a:pt x="13464" y="20083"/>
                </a:lnTo>
                <a:cubicBezTo>
                  <a:pt x="13525" y="20083"/>
                  <a:pt x="13588" y="20076"/>
                  <a:pt x="13606" y="20068"/>
                </a:cubicBezTo>
                <a:cubicBezTo>
                  <a:pt x="13633" y="20056"/>
                  <a:pt x="13648" y="20059"/>
                  <a:pt x="13693" y="20088"/>
                </a:cubicBezTo>
                <a:cubicBezTo>
                  <a:pt x="13722" y="20107"/>
                  <a:pt x="13750" y="20121"/>
                  <a:pt x="13755" y="20118"/>
                </a:cubicBezTo>
                <a:cubicBezTo>
                  <a:pt x="13761" y="20115"/>
                  <a:pt x="13787" y="20125"/>
                  <a:pt x="13813" y="20141"/>
                </a:cubicBezTo>
                <a:cubicBezTo>
                  <a:pt x="13866" y="20172"/>
                  <a:pt x="13858" y="20195"/>
                  <a:pt x="13794" y="20195"/>
                </a:cubicBezTo>
                <a:cubicBezTo>
                  <a:pt x="13765" y="20195"/>
                  <a:pt x="13757" y="20201"/>
                  <a:pt x="13765" y="20219"/>
                </a:cubicBezTo>
                <a:cubicBezTo>
                  <a:pt x="13772" y="20233"/>
                  <a:pt x="13765" y="20244"/>
                  <a:pt x="13743" y="20249"/>
                </a:cubicBezTo>
                <a:cubicBezTo>
                  <a:pt x="13678" y="20262"/>
                  <a:pt x="13708" y="20271"/>
                  <a:pt x="13815" y="20271"/>
                </a:cubicBezTo>
                <a:cubicBezTo>
                  <a:pt x="13907" y="20271"/>
                  <a:pt x="13920" y="20268"/>
                  <a:pt x="13910" y="20250"/>
                </a:cubicBezTo>
                <a:cubicBezTo>
                  <a:pt x="13894" y="20223"/>
                  <a:pt x="13955" y="20210"/>
                  <a:pt x="14000" y="20231"/>
                </a:cubicBezTo>
                <a:cubicBezTo>
                  <a:pt x="14028" y="20244"/>
                  <a:pt x="14036" y="20244"/>
                  <a:pt x="14053" y="20227"/>
                </a:cubicBezTo>
                <a:cubicBezTo>
                  <a:pt x="14064" y="20217"/>
                  <a:pt x="14086" y="20210"/>
                  <a:pt x="14101" y="20213"/>
                </a:cubicBezTo>
                <a:cubicBezTo>
                  <a:pt x="14117" y="20217"/>
                  <a:pt x="14142" y="20211"/>
                  <a:pt x="14158" y="20201"/>
                </a:cubicBezTo>
                <a:cubicBezTo>
                  <a:pt x="14179" y="20187"/>
                  <a:pt x="14192" y="20186"/>
                  <a:pt x="14216" y="20197"/>
                </a:cubicBezTo>
                <a:cubicBezTo>
                  <a:pt x="14241" y="20208"/>
                  <a:pt x="14238" y="20215"/>
                  <a:pt x="14198" y="20238"/>
                </a:cubicBezTo>
                <a:lnTo>
                  <a:pt x="14150" y="20265"/>
                </a:lnTo>
                <a:lnTo>
                  <a:pt x="14236" y="20265"/>
                </a:lnTo>
                <a:cubicBezTo>
                  <a:pt x="14287" y="20265"/>
                  <a:pt x="14334" y="20258"/>
                  <a:pt x="14349" y="20249"/>
                </a:cubicBezTo>
                <a:cubicBezTo>
                  <a:pt x="14371" y="20234"/>
                  <a:pt x="14392" y="20238"/>
                  <a:pt x="14489" y="20277"/>
                </a:cubicBezTo>
                <a:cubicBezTo>
                  <a:pt x="14572" y="20310"/>
                  <a:pt x="14616" y="20321"/>
                  <a:pt x="14652" y="20315"/>
                </a:cubicBezTo>
                <a:cubicBezTo>
                  <a:pt x="14684" y="20311"/>
                  <a:pt x="14709" y="20315"/>
                  <a:pt x="14727" y="20329"/>
                </a:cubicBezTo>
                <a:cubicBezTo>
                  <a:pt x="14752" y="20347"/>
                  <a:pt x="14761" y="20345"/>
                  <a:pt x="14838" y="20308"/>
                </a:cubicBezTo>
                <a:cubicBezTo>
                  <a:pt x="14905" y="20274"/>
                  <a:pt x="14941" y="20266"/>
                  <a:pt x="15020" y="20263"/>
                </a:cubicBezTo>
                <a:cubicBezTo>
                  <a:pt x="15075" y="20262"/>
                  <a:pt x="15118" y="20258"/>
                  <a:pt x="15116" y="20255"/>
                </a:cubicBezTo>
                <a:cubicBezTo>
                  <a:pt x="15115" y="20251"/>
                  <a:pt x="15125" y="20235"/>
                  <a:pt x="15141" y="20220"/>
                </a:cubicBezTo>
                <a:cubicBezTo>
                  <a:pt x="15167" y="20194"/>
                  <a:pt x="15169" y="20194"/>
                  <a:pt x="15210" y="20214"/>
                </a:cubicBezTo>
                <a:cubicBezTo>
                  <a:pt x="15234" y="20226"/>
                  <a:pt x="15246" y="20242"/>
                  <a:pt x="15239" y="20253"/>
                </a:cubicBezTo>
                <a:cubicBezTo>
                  <a:pt x="15229" y="20267"/>
                  <a:pt x="15232" y="20268"/>
                  <a:pt x="15253" y="20256"/>
                </a:cubicBezTo>
                <a:cubicBezTo>
                  <a:pt x="15274" y="20245"/>
                  <a:pt x="15286" y="20245"/>
                  <a:pt x="15311" y="20256"/>
                </a:cubicBezTo>
                <a:cubicBezTo>
                  <a:pt x="15337" y="20268"/>
                  <a:pt x="15341" y="20268"/>
                  <a:pt x="15332" y="20254"/>
                </a:cubicBezTo>
                <a:cubicBezTo>
                  <a:pt x="15326" y="20244"/>
                  <a:pt x="15340" y="20224"/>
                  <a:pt x="15364" y="20210"/>
                </a:cubicBezTo>
                <a:cubicBezTo>
                  <a:pt x="15402" y="20187"/>
                  <a:pt x="15403" y="20181"/>
                  <a:pt x="15377" y="20164"/>
                </a:cubicBezTo>
                <a:cubicBezTo>
                  <a:pt x="15351" y="20147"/>
                  <a:pt x="15352" y="20143"/>
                  <a:pt x="15382" y="20132"/>
                </a:cubicBezTo>
                <a:cubicBezTo>
                  <a:pt x="15414" y="20121"/>
                  <a:pt x="15415" y="20119"/>
                  <a:pt x="15379" y="20102"/>
                </a:cubicBezTo>
                <a:cubicBezTo>
                  <a:pt x="15328" y="20078"/>
                  <a:pt x="15313" y="20013"/>
                  <a:pt x="15358" y="20012"/>
                </a:cubicBezTo>
                <a:cubicBezTo>
                  <a:pt x="15375" y="20012"/>
                  <a:pt x="15403" y="20008"/>
                  <a:pt x="15419" y="20003"/>
                </a:cubicBezTo>
                <a:cubicBezTo>
                  <a:pt x="15437" y="19997"/>
                  <a:pt x="15464" y="20002"/>
                  <a:pt x="15498" y="20019"/>
                </a:cubicBezTo>
                <a:cubicBezTo>
                  <a:pt x="15541" y="20042"/>
                  <a:pt x="15545" y="20049"/>
                  <a:pt x="15523" y="20064"/>
                </a:cubicBezTo>
                <a:cubicBezTo>
                  <a:pt x="15500" y="20081"/>
                  <a:pt x="15502" y="20081"/>
                  <a:pt x="15533" y="20068"/>
                </a:cubicBezTo>
                <a:cubicBezTo>
                  <a:pt x="15557" y="20058"/>
                  <a:pt x="15574" y="20057"/>
                  <a:pt x="15583" y="20065"/>
                </a:cubicBezTo>
                <a:cubicBezTo>
                  <a:pt x="15591" y="20072"/>
                  <a:pt x="15616" y="20078"/>
                  <a:pt x="15639" y="20078"/>
                </a:cubicBezTo>
                <a:cubicBezTo>
                  <a:pt x="15663" y="20078"/>
                  <a:pt x="15676" y="20073"/>
                  <a:pt x="15670" y="20068"/>
                </a:cubicBezTo>
                <a:cubicBezTo>
                  <a:pt x="15664" y="20062"/>
                  <a:pt x="15673" y="20048"/>
                  <a:pt x="15689" y="20035"/>
                </a:cubicBezTo>
                <a:cubicBezTo>
                  <a:pt x="15722" y="20011"/>
                  <a:pt x="15718" y="20010"/>
                  <a:pt x="15754" y="20071"/>
                </a:cubicBezTo>
                <a:cubicBezTo>
                  <a:pt x="15765" y="20091"/>
                  <a:pt x="15894" y="20091"/>
                  <a:pt x="15919" y="20071"/>
                </a:cubicBezTo>
                <a:cubicBezTo>
                  <a:pt x="15928" y="20065"/>
                  <a:pt x="15946" y="20059"/>
                  <a:pt x="15958" y="20058"/>
                </a:cubicBezTo>
                <a:cubicBezTo>
                  <a:pt x="15970" y="20057"/>
                  <a:pt x="15987" y="20056"/>
                  <a:pt x="15996" y="20056"/>
                </a:cubicBezTo>
                <a:cubicBezTo>
                  <a:pt x="16006" y="20055"/>
                  <a:pt x="16032" y="20035"/>
                  <a:pt x="16054" y="20012"/>
                </a:cubicBezTo>
                <a:cubicBezTo>
                  <a:pt x="16086" y="19980"/>
                  <a:pt x="16090" y="19965"/>
                  <a:pt x="16072" y="19950"/>
                </a:cubicBezTo>
                <a:cubicBezTo>
                  <a:pt x="16035" y="19917"/>
                  <a:pt x="16121" y="19879"/>
                  <a:pt x="16204" y="19892"/>
                </a:cubicBezTo>
                <a:cubicBezTo>
                  <a:pt x="16247" y="19898"/>
                  <a:pt x="16286" y="19896"/>
                  <a:pt x="16329" y="19884"/>
                </a:cubicBezTo>
                <a:cubicBezTo>
                  <a:pt x="16400" y="19865"/>
                  <a:pt x="16496" y="19861"/>
                  <a:pt x="16527" y="19877"/>
                </a:cubicBezTo>
                <a:cubicBezTo>
                  <a:pt x="16561" y="19894"/>
                  <a:pt x="16661" y="19903"/>
                  <a:pt x="16675" y="19890"/>
                </a:cubicBezTo>
                <a:cubicBezTo>
                  <a:pt x="16683" y="19883"/>
                  <a:pt x="16700" y="19881"/>
                  <a:pt x="16711" y="19885"/>
                </a:cubicBezTo>
                <a:cubicBezTo>
                  <a:pt x="16757" y="19900"/>
                  <a:pt x="16935" y="19899"/>
                  <a:pt x="16983" y="19882"/>
                </a:cubicBezTo>
                <a:cubicBezTo>
                  <a:pt x="17016" y="19871"/>
                  <a:pt x="17041" y="19868"/>
                  <a:pt x="17058" y="19876"/>
                </a:cubicBezTo>
                <a:cubicBezTo>
                  <a:pt x="17072" y="19882"/>
                  <a:pt x="17129" y="19888"/>
                  <a:pt x="17184" y="19888"/>
                </a:cubicBezTo>
                <a:cubicBezTo>
                  <a:pt x="17276" y="19888"/>
                  <a:pt x="17285" y="19885"/>
                  <a:pt x="17306" y="19853"/>
                </a:cubicBezTo>
                <a:cubicBezTo>
                  <a:pt x="17328" y="19818"/>
                  <a:pt x="17372" y="19816"/>
                  <a:pt x="17372" y="19850"/>
                </a:cubicBezTo>
                <a:cubicBezTo>
                  <a:pt x="17372" y="19861"/>
                  <a:pt x="17383" y="19864"/>
                  <a:pt x="17398" y="19859"/>
                </a:cubicBezTo>
                <a:cubicBezTo>
                  <a:pt x="17411" y="19855"/>
                  <a:pt x="17434" y="19860"/>
                  <a:pt x="17449" y="19872"/>
                </a:cubicBezTo>
                <a:cubicBezTo>
                  <a:pt x="17481" y="19895"/>
                  <a:pt x="17706" y="19905"/>
                  <a:pt x="17755" y="19885"/>
                </a:cubicBezTo>
                <a:cubicBezTo>
                  <a:pt x="17776" y="19876"/>
                  <a:pt x="17792" y="19878"/>
                  <a:pt x="17810" y="19891"/>
                </a:cubicBezTo>
                <a:cubicBezTo>
                  <a:pt x="17823" y="19901"/>
                  <a:pt x="17850" y="19913"/>
                  <a:pt x="17872" y="19917"/>
                </a:cubicBezTo>
                <a:cubicBezTo>
                  <a:pt x="17910" y="19925"/>
                  <a:pt x="17911" y="19927"/>
                  <a:pt x="17879" y="19954"/>
                </a:cubicBezTo>
                <a:cubicBezTo>
                  <a:pt x="17836" y="19990"/>
                  <a:pt x="17836" y="20018"/>
                  <a:pt x="17877" y="20048"/>
                </a:cubicBezTo>
                <a:cubicBezTo>
                  <a:pt x="17894" y="20060"/>
                  <a:pt x="17908" y="20066"/>
                  <a:pt x="17908" y="20062"/>
                </a:cubicBezTo>
                <a:cubicBezTo>
                  <a:pt x="17908" y="20057"/>
                  <a:pt x="17929" y="20061"/>
                  <a:pt x="17956" y="20071"/>
                </a:cubicBezTo>
                <a:cubicBezTo>
                  <a:pt x="18008" y="20089"/>
                  <a:pt x="18042" y="20084"/>
                  <a:pt x="18064" y="20051"/>
                </a:cubicBezTo>
                <a:cubicBezTo>
                  <a:pt x="18084" y="20021"/>
                  <a:pt x="18120" y="20026"/>
                  <a:pt x="18144" y="20061"/>
                </a:cubicBezTo>
                <a:cubicBezTo>
                  <a:pt x="18162" y="20086"/>
                  <a:pt x="18171" y="20090"/>
                  <a:pt x="18197" y="20078"/>
                </a:cubicBezTo>
                <a:cubicBezTo>
                  <a:pt x="18215" y="20070"/>
                  <a:pt x="18229" y="20067"/>
                  <a:pt x="18229" y="20072"/>
                </a:cubicBezTo>
                <a:cubicBezTo>
                  <a:pt x="18229" y="20078"/>
                  <a:pt x="18244" y="20072"/>
                  <a:pt x="18262" y="20059"/>
                </a:cubicBezTo>
                <a:cubicBezTo>
                  <a:pt x="18279" y="20047"/>
                  <a:pt x="18293" y="20041"/>
                  <a:pt x="18294" y="20048"/>
                </a:cubicBezTo>
                <a:cubicBezTo>
                  <a:pt x="18294" y="20054"/>
                  <a:pt x="18309" y="20047"/>
                  <a:pt x="18328" y="20033"/>
                </a:cubicBezTo>
                <a:cubicBezTo>
                  <a:pt x="18368" y="20001"/>
                  <a:pt x="18406" y="20010"/>
                  <a:pt x="18389" y="20048"/>
                </a:cubicBezTo>
                <a:cubicBezTo>
                  <a:pt x="18379" y="20068"/>
                  <a:pt x="18387" y="20076"/>
                  <a:pt x="18419" y="20080"/>
                </a:cubicBezTo>
                <a:cubicBezTo>
                  <a:pt x="18475" y="20088"/>
                  <a:pt x="18493" y="20063"/>
                  <a:pt x="18458" y="20026"/>
                </a:cubicBezTo>
                <a:cubicBezTo>
                  <a:pt x="18414" y="19980"/>
                  <a:pt x="18438" y="19927"/>
                  <a:pt x="18513" y="19906"/>
                </a:cubicBezTo>
                <a:cubicBezTo>
                  <a:pt x="18548" y="19896"/>
                  <a:pt x="18596" y="19890"/>
                  <a:pt x="18617" y="19894"/>
                </a:cubicBezTo>
                <a:cubicBezTo>
                  <a:pt x="18639" y="19897"/>
                  <a:pt x="18660" y="19892"/>
                  <a:pt x="18667" y="19882"/>
                </a:cubicBezTo>
                <a:cubicBezTo>
                  <a:pt x="18674" y="19873"/>
                  <a:pt x="18688" y="19868"/>
                  <a:pt x="18699" y="19872"/>
                </a:cubicBezTo>
                <a:cubicBezTo>
                  <a:pt x="18710" y="19875"/>
                  <a:pt x="18727" y="19872"/>
                  <a:pt x="18735" y="19865"/>
                </a:cubicBezTo>
                <a:cubicBezTo>
                  <a:pt x="18744" y="19857"/>
                  <a:pt x="18763" y="19860"/>
                  <a:pt x="18794" y="19874"/>
                </a:cubicBezTo>
                <a:cubicBezTo>
                  <a:pt x="18819" y="19886"/>
                  <a:pt x="18833" y="19891"/>
                  <a:pt x="18825" y="19885"/>
                </a:cubicBezTo>
                <a:cubicBezTo>
                  <a:pt x="18816" y="19879"/>
                  <a:pt x="18819" y="19868"/>
                  <a:pt x="18831" y="19860"/>
                </a:cubicBezTo>
                <a:cubicBezTo>
                  <a:pt x="18847" y="19850"/>
                  <a:pt x="18846" y="19843"/>
                  <a:pt x="18830" y="19837"/>
                </a:cubicBezTo>
                <a:cubicBezTo>
                  <a:pt x="18813" y="19832"/>
                  <a:pt x="18813" y="19824"/>
                  <a:pt x="18828" y="19814"/>
                </a:cubicBezTo>
                <a:cubicBezTo>
                  <a:pt x="18843" y="19805"/>
                  <a:pt x="18843" y="19787"/>
                  <a:pt x="18830" y="19761"/>
                </a:cubicBezTo>
                <a:cubicBezTo>
                  <a:pt x="18818" y="19739"/>
                  <a:pt x="18814" y="19719"/>
                  <a:pt x="18820" y="19716"/>
                </a:cubicBezTo>
                <a:cubicBezTo>
                  <a:pt x="18832" y="19709"/>
                  <a:pt x="18956" y="19699"/>
                  <a:pt x="19002" y="19702"/>
                </a:cubicBezTo>
                <a:cubicBezTo>
                  <a:pt x="19152" y="19709"/>
                  <a:pt x="19274" y="19706"/>
                  <a:pt x="19301" y="19694"/>
                </a:cubicBezTo>
                <a:cubicBezTo>
                  <a:pt x="19360" y="19669"/>
                  <a:pt x="19441" y="19664"/>
                  <a:pt x="19471" y="19684"/>
                </a:cubicBezTo>
                <a:cubicBezTo>
                  <a:pt x="19493" y="19698"/>
                  <a:pt x="19507" y="19699"/>
                  <a:pt x="19529" y="19689"/>
                </a:cubicBezTo>
                <a:cubicBezTo>
                  <a:pt x="19550" y="19680"/>
                  <a:pt x="19567" y="19679"/>
                  <a:pt x="19586" y="19687"/>
                </a:cubicBezTo>
                <a:cubicBezTo>
                  <a:pt x="19610" y="19699"/>
                  <a:pt x="19699" y="19706"/>
                  <a:pt x="19772" y="19703"/>
                </a:cubicBezTo>
                <a:cubicBezTo>
                  <a:pt x="19795" y="19702"/>
                  <a:pt x="19792" y="19698"/>
                  <a:pt x="19761" y="19686"/>
                </a:cubicBezTo>
                <a:cubicBezTo>
                  <a:pt x="19722" y="19670"/>
                  <a:pt x="19721" y="19668"/>
                  <a:pt x="19756" y="19661"/>
                </a:cubicBezTo>
                <a:cubicBezTo>
                  <a:pt x="19777" y="19657"/>
                  <a:pt x="19809" y="19656"/>
                  <a:pt x="19827" y="19659"/>
                </a:cubicBezTo>
                <a:cubicBezTo>
                  <a:pt x="19864" y="19667"/>
                  <a:pt x="19873" y="19626"/>
                  <a:pt x="19837" y="19613"/>
                </a:cubicBezTo>
                <a:cubicBezTo>
                  <a:pt x="19823" y="19609"/>
                  <a:pt x="19821" y="19600"/>
                  <a:pt x="19832" y="19592"/>
                </a:cubicBezTo>
                <a:cubicBezTo>
                  <a:pt x="19842" y="19585"/>
                  <a:pt x="19853" y="19533"/>
                  <a:pt x="19854" y="19476"/>
                </a:cubicBezTo>
                <a:cubicBezTo>
                  <a:pt x="19858" y="19341"/>
                  <a:pt x="19874" y="19326"/>
                  <a:pt x="20009" y="19326"/>
                </a:cubicBezTo>
                <a:cubicBezTo>
                  <a:pt x="20067" y="19326"/>
                  <a:pt x="20119" y="19321"/>
                  <a:pt x="20126" y="19315"/>
                </a:cubicBezTo>
                <a:cubicBezTo>
                  <a:pt x="20142" y="19301"/>
                  <a:pt x="20220" y="19306"/>
                  <a:pt x="20240" y="19322"/>
                </a:cubicBezTo>
                <a:cubicBezTo>
                  <a:pt x="20260" y="19337"/>
                  <a:pt x="20340" y="19335"/>
                  <a:pt x="20376" y="19318"/>
                </a:cubicBezTo>
                <a:cubicBezTo>
                  <a:pt x="20392" y="19311"/>
                  <a:pt x="20439" y="19301"/>
                  <a:pt x="20480" y="19297"/>
                </a:cubicBezTo>
                <a:cubicBezTo>
                  <a:pt x="20548" y="19290"/>
                  <a:pt x="20556" y="19286"/>
                  <a:pt x="20557" y="19250"/>
                </a:cubicBezTo>
                <a:cubicBezTo>
                  <a:pt x="20558" y="19224"/>
                  <a:pt x="20547" y="19207"/>
                  <a:pt x="20527" y="19203"/>
                </a:cubicBezTo>
                <a:cubicBezTo>
                  <a:pt x="20470" y="19191"/>
                  <a:pt x="20615" y="19129"/>
                  <a:pt x="20683" y="19136"/>
                </a:cubicBezTo>
                <a:cubicBezTo>
                  <a:pt x="20713" y="19139"/>
                  <a:pt x="20751" y="19136"/>
                  <a:pt x="20768" y="19128"/>
                </a:cubicBezTo>
                <a:cubicBezTo>
                  <a:pt x="20792" y="19117"/>
                  <a:pt x="20811" y="19118"/>
                  <a:pt x="20857" y="19134"/>
                </a:cubicBezTo>
                <a:cubicBezTo>
                  <a:pt x="20914" y="19155"/>
                  <a:pt x="20915" y="19155"/>
                  <a:pt x="20890" y="19130"/>
                </a:cubicBezTo>
                <a:cubicBezTo>
                  <a:pt x="20877" y="19116"/>
                  <a:pt x="20873" y="19102"/>
                  <a:pt x="20882" y="19099"/>
                </a:cubicBezTo>
                <a:cubicBezTo>
                  <a:pt x="20897" y="19094"/>
                  <a:pt x="20901" y="18992"/>
                  <a:pt x="20887" y="18975"/>
                </a:cubicBezTo>
                <a:cubicBezTo>
                  <a:pt x="20885" y="18972"/>
                  <a:pt x="20883" y="18965"/>
                  <a:pt x="20884" y="18960"/>
                </a:cubicBezTo>
                <a:cubicBezTo>
                  <a:pt x="20885" y="18955"/>
                  <a:pt x="20888" y="18927"/>
                  <a:pt x="20890" y="18897"/>
                </a:cubicBezTo>
                <a:cubicBezTo>
                  <a:pt x="20893" y="18853"/>
                  <a:pt x="20886" y="18839"/>
                  <a:pt x="20845" y="18822"/>
                </a:cubicBezTo>
                <a:lnTo>
                  <a:pt x="20795" y="18802"/>
                </a:lnTo>
                <a:lnTo>
                  <a:pt x="20845" y="18775"/>
                </a:lnTo>
                <a:cubicBezTo>
                  <a:pt x="20880" y="18756"/>
                  <a:pt x="20894" y="18736"/>
                  <a:pt x="20892" y="18707"/>
                </a:cubicBezTo>
                <a:cubicBezTo>
                  <a:pt x="20890" y="18685"/>
                  <a:pt x="20884" y="18664"/>
                  <a:pt x="20877" y="18660"/>
                </a:cubicBezTo>
                <a:cubicBezTo>
                  <a:pt x="20871" y="18657"/>
                  <a:pt x="20875" y="18648"/>
                  <a:pt x="20886" y="18641"/>
                </a:cubicBezTo>
                <a:cubicBezTo>
                  <a:pt x="20913" y="18622"/>
                  <a:pt x="20883" y="18549"/>
                  <a:pt x="20834" y="18516"/>
                </a:cubicBezTo>
                <a:cubicBezTo>
                  <a:pt x="20810" y="18500"/>
                  <a:pt x="20763" y="18481"/>
                  <a:pt x="20729" y="18473"/>
                </a:cubicBezTo>
                <a:cubicBezTo>
                  <a:pt x="20684" y="18462"/>
                  <a:pt x="20671" y="18451"/>
                  <a:pt x="20680" y="18434"/>
                </a:cubicBezTo>
                <a:cubicBezTo>
                  <a:pt x="20688" y="18416"/>
                  <a:pt x="20680" y="18411"/>
                  <a:pt x="20639" y="18411"/>
                </a:cubicBezTo>
                <a:cubicBezTo>
                  <a:pt x="20577" y="18411"/>
                  <a:pt x="20573" y="18425"/>
                  <a:pt x="20630" y="18453"/>
                </a:cubicBezTo>
                <a:cubicBezTo>
                  <a:pt x="20668" y="18472"/>
                  <a:pt x="20678" y="18506"/>
                  <a:pt x="20649" y="18522"/>
                </a:cubicBezTo>
                <a:cubicBezTo>
                  <a:pt x="20643" y="18526"/>
                  <a:pt x="20586" y="18531"/>
                  <a:pt x="20524" y="18534"/>
                </a:cubicBezTo>
                <a:cubicBezTo>
                  <a:pt x="20449" y="18537"/>
                  <a:pt x="20395" y="18547"/>
                  <a:pt x="20364" y="18563"/>
                </a:cubicBezTo>
                <a:cubicBezTo>
                  <a:pt x="20329" y="18581"/>
                  <a:pt x="20286" y="18587"/>
                  <a:pt x="20179" y="18588"/>
                </a:cubicBezTo>
                <a:cubicBezTo>
                  <a:pt x="20103" y="18589"/>
                  <a:pt x="20021" y="18595"/>
                  <a:pt x="19997" y="18600"/>
                </a:cubicBezTo>
                <a:cubicBezTo>
                  <a:pt x="19974" y="18604"/>
                  <a:pt x="19934" y="18603"/>
                  <a:pt x="19907" y="18598"/>
                </a:cubicBezTo>
                <a:cubicBezTo>
                  <a:pt x="19870" y="18590"/>
                  <a:pt x="19859" y="18578"/>
                  <a:pt x="19859" y="18548"/>
                </a:cubicBezTo>
                <a:cubicBezTo>
                  <a:pt x="19859" y="18516"/>
                  <a:pt x="19844" y="18501"/>
                  <a:pt x="19784" y="18476"/>
                </a:cubicBezTo>
                <a:cubicBezTo>
                  <a:pt x="19742" y="18459"/>
                  <a:pt x="19713" y="18440"/>
                  <a:pt x="19719" y="18435"/>
                </a:cubicBezTo>
                <a:cubicBezTo>
                  <a:pt x="19725" y="18429"/>
                  <a:pt x="19720" y="18421"/>
                  <a:pt x="19708" y="18417"/>
                </a:cubicBezTo>
                <a:cubicBezTo>
                  <a:pt x="19664" y="18403"/>
                  <a:pt x="19715" y="18385"/>
                  <a:pt x="19780" y="18393"/>
                </a:cubicBezTo>
                <a:cubicBezTo>
                  <a:pt x="19841" y="18399"/>
                  <a:pt x="19843" y="18399"/>
                  <a:pt x="19806" y="18384"/>
                </a:cubicBezTo>
                <a:cubicBezTo>
                  <a:pt x="19766" y="18368"/>
                  <a:pt x="19766" y="18367"/>
                  <a:pt x="19809" y="18355"/>
                </a:cubicBezTo>
                <a:cubicBezTo>
                  <a:pt x="19833" y="18348"/>
                  <a:pt x="19858" y="18345"/>
                  <a:pt x="19866" y="18349"/>
                </a:cubicBezTo>
                <a:cubicBezTo>
                  <a:pt x="19873" y="18352"/>
                  <a:pt x="19870" y="18341"/>
                  <a:pt x="19861" y="18322"/>
                </a:cubicBezTo>
                <a:cubicBezTo>
                  <a:pt x="19850" y="18301"/>
                  <a:pt x="19853" y="18273"/>
                  <a:pt x="19869" y="18247"/>
                </a:cubicBezTo>
                <a:cubicBezTo>
                  <a:pt x="19894" y="18207"/>
                  <a:pt x="19898" y="18206"/>
                  <a:pt x="20006" y="18207"/>
                </a:cubicBezTo>
                <a:cubicBezTo>
                  <a:pt x="20086" y="18207"/>
                  <a:pt x="20117" y="18203"/>
                  <a:pt x="20117" y="18191"/>
                </a:cubicBezTo>
                <a:cubicBezTo>
                  <a:pt x="20117" y="18182"/>
                  <a:pt x="20103" y="18177"/>
                  <a:pt x="20086" y="18180"/>
                </a:cubicBezTo>
                <a:cubicBezTo>
                  <a:pt x="20069" y="18184"/>
                  <a:pt x="20038" y="18179"/>
                  <a:pt x="20017" y="18171"/>
                </a:cubicBezTo>
                <a:cubicBezTo>
                  <a:pt x="19979" y="18155"/>
                  <a:pt x="19978" y="18155"/>
                  <a:pt x="20017" y="18131"/>
                </a:cubicBezTo>
                <a:cubicBezTo>
                  <a:pt x="20050" y="18111"/>
                  <a:pt x="20053" y="18103"/>
                  <a:pt x="20030" y="18088"/>
                </a:cubicBezTo>
                <a:cubicBezTo>
                  <a:pt x="20006" y="18072"/>
                  <a:pt x="20008" y="18069"/>
                  <a:pt x="20044" y="18064"/>
                </a:cubicBezTo>
                <a:cubicBezTo>
                  <a:pt x="20087" y="18058"/>
                  <a:pt x="20094" y="18036"/>
                  <a:pt x="20063" y="17997"/>
                </a:cubicBezTo>
                <a:cubicBezTo>
                  <a:pt x="20042" y="17970"/>
                  <a:pt x="20089" y="17937"/>
                  <a:pt x="20126" y="17954"/>
                </a:cubicBezTo>
                <a:cubicBezTo>
                  <a:pt x="20167" y="17972"/>
                  <a:pt x="20209" y="17937"/>
                  <a:pt x="20194" y="17897"/>
                </a:cubicBezTo>
                <a:cubicBezTo>
                  <a:pt x="20176" y="17849"/>
                  <a:pt x="20235" y="17822"/>
                  <a:pt x="20348" y="17826"/>
                </a:cubicBezTo>
                <a:cubicBezTo>
                  <a:pt x="20396" y="17828"/>
                  <a:pt x="20442" y="17826"/>
                  <a:pt x="20450" y="17822"/>
                </a:cubicBezTo>
                <a:cubicBezTo>
                  <a:pt x="20457" y="17818"/>
                  <a:pt x="20487" y="17819"/>
                  <a:pt x="20517" y="17825"/>
                </a:cubicBezTo>
                <a:cubicBezTo>
                  <a:pt x="20562" y="17835"/>
                  <a:pt x="20568" y="17834"/>
                  <a:pt x="20548" y="17821"/>
                </a:cubicBezTo>
                <a:cubicBezTo>
                  <a:pt x="20534" y="17812"/>
                  <a:pt x="20530" y="17801"/>
                  <a:pt x="20538" y="17797"/>
                </a:cubicBezTo>
                <a:cubicBezTo>
                  <a:pt x="20546" y="17793"/>
                  <a:pt x="20533" y="17778"/>
                  <a:pt x="20511" y="17765"/>
                </a:cubicBezTo>
                <a:cubicBezTo>
                  <a:pt x="20471" y="17740"/>
                  <a:pt x="20470" y="17740"/>
                  <a:pt x="20516" y="17720"/>
                </a:cubicBezTo>
                <a:lnTo>
                  <a:pt x="20562" y="17699"/>
                </a:lnTo>
                <a:lnTo>
                  <a:pt x="20506" y="17668"/>
                </a:lnTo>
                <a:cubicBezTo>
                  <a:pt x="20449" y="17636"/>
                  <a:pt x="20449" y="17636"/>
                  <a:pt x="20491" y="17618"/>
                </a:cubicBezTo>
                <a:cubicBezTo>
                  <a:pt x="20515" y="17609"/>
                  <a:pt x="20531" y="17597"/>
                  <a:pt x="20528" y="17592"/>
                </a:cubicBezTo>
                <a:cubicBezTo>
                  <a:pt x="20525" y="17587"/>
                  <a:pt x="20534" y="17567"/>
                  <a:pt x="20546" y="17546"/>
                </a:cubicBezTo>
                <a:cubicBezTo>
                  <a:pt x="20559" y="17525"/>
                  <a:pt x="20563" y="17504"/>
                  <a:pt x="20557" y="17499"/>
                </a:cubicBezTo>
                <a:cubicBezTo>
                  <a:pt x="20532" y="17476"/>
                  <a:pt x="20590" y="17459"/>
                  <a:pt x="20697" y="17455"/>
                </a:cubicBezTo>
                <a:cubicBezTo>
                  <a:pt x="20838" y="17449"/>
                  <a:pt x="20914" y="17429"/>
                  <a:pt x="20898" y="17402"/>
                </a:cubicBezTo>
                <a:cubicBezTo>
                  <a:pt x="20856" y="17329"/>
                  <a:pt x="20899" y="17254"/>
                  <a:pt x="20977" y="17265"/>
                </a:cubicBezTo>
                <a:cubicBezTo>
                  <a:pt x="21002" y="17269"/>
                  <a:pt x="21037" y="17259"/>
                  <a:pt x="21071" y="17240"/>
                </a:cubicBezTo>
                <a:lnTo>
                  <a:pt x="21124" y="17209"/>
                </a:lnTo>
                <a:lnTo>
                  <a:pt x="21137" y="17235"/>
                </a:lnTo>
                <a:cubicBezTo>
                  <a:pt x="21153" y="17270"/>
                  <a:pt x="21204" y="17268"/>
                  <a:pt x="21235" y="17232"/>
                </a:cubicBezTo>
                <a:cubicBezTo>
                  <a:pt x="21255" y="17207"/>
                  <a:pt x="21253" y="17200"/>
                  <a:pt x="21220" y="17187"/>
                </a:cubicBezTo>
                <a:cubicBezTo>
                  <a:pt x="21191" y="17175"/>
                  <a:pt x="21185" y="17163"/>
                  <a:pt x="21196" y="17139"/>
                </a:cubicBezTo>
                <a:cubicBezTo>
                  <a:pt x="21205" y="17119"/>
                  <a:pt x="21202" y="17109"/>
                  <a:pt x="21190" y="17114"/>
                </a:cubicBezTo>
                <a:cubicBezTo>
                  <a:pt x="21147" y="17128"/>
                  <a:pt x="21142" y="17094"/>
                  <a:pt x="21183" y="17070"/>
                </a:cubicBezTo>
                <a:cubicBezTo>
                  <a:pt x="21207" y="17056"/>
                  <a:pt x="21233" y="17031"/>
                  <a:pt x="21241" y="17015"/>
                </a:cubicBezTo>
                <a:cubicBezTo>
                  <a:pt x="21255" y="16989"/>
                  <a:pt x="21253" y="16988"/>
                  <a:pt x="21227" y="17006"/>
                </a:cubicBezTo>
                <a:cubicBezTo>
                  <a:pt x="21199" y="17025"/>
                  <a:pt x="21195" y="17025"/>
                  <a:pt x="21145" y="17004"/>
                </a:cubicBezTo>
                <a:lnTo>
                  <a:pt x="21091" y="16982"/>
                </a:lnTo>
                <a:lnTo>
                  <a:pt x="21151" y="16969"/>
                </a:lnTo>
                <a:cubicBezTo>
                  <a:pt x="21184" y="16962"/>
                  <a:pt x="21206" y="16951"/>
                  <a:pt x="21199" y="16945"/>
                </a:cubicBezTo>
                <a:cubicBezTo>
                  <a:pt x="21192" y="16939"/>
                  <a:pt x="21196" y="16932"/>
                  <a:pt x="21207" y="16928"/>
                </a:cubicBezTo>
                <a:cubicBezTo>
                  <a:pt x="21219" y="16924"/>
                  <a:pt x="21227" y="16862"/>
                  <a:pt x="21225" y="16789"/>
                </a:cubicBezTo>
                <a:cubicBezTo>
                  <a:pt x="21223" y="16716"/>
                  <a:pt x="21227" y="16651"/>
                  <a:pt x="21233" y="16645"/>
                </a:cubicBezTo>
                <a:cubicBezTo>
                  <a:pt x="21239" y="16639"/>
                  <a:pt x="21246" y="16613"/>
                  <a:pt x="21249" y="16587"/>
                </a:cubicBezTo>
                <a:cubicBezTo>
                  <a:pt x="21252" y="16561"/>
                  <a:pt x="21270" y="16531"/>
                  <a:pt x="21288" y="16520"/>
                </a:cubicBezTo>
                <a:cubicBezTo>
                  <a:pt x="21305" y="16509"/>
                  <a:pt x="21316" y="16491"/>
                  <a:pt x="21312" y="16479"/>
                </a:cubicBezTo>
                <a:cubicBezTo>
                  <a:pt x="21303" y="16453"/>
                  <a:pt x="21353" y="16446"/>
                  <a:pt x="21433" y="16463"/>
                </a:cubicBezTo>
                <a:cubicBezTo>
                  <a:pt x="21470" y="16470"/>
                  <a:pt x="21488" y="16482"/>
                  <a:pt x="21481" y="16492"/>
                </a:cubicBezTo>
                <a:cubicBezTo>
                  <a:pt x="21473" y="16503"/>
                  <a:pt x="21490" y="16510"/>
                  <a:pt x="21532" y="16513"/>
                </a:cubicBezTo>
                <a:cubicBezTo>
                  <a:pt x="21593" y="16518"/>
                  <a:pt x="21595" y="16516"/>
                  <a:pt x="21595" y="16472"/>
                </a:cubicBezTo>
                <a:cubicBezTo>
                  <a:pt x="21595" y="16434"/>
                  <a:pt x="21588" y="16427"/>
                  <a:pt x="21561" y="16433"/>
                </a:cubicBezTo>
                <a:cubicBezTo>
                  <a:pt x="21514" y="16443"/>
                  <a:pt x="21444" y="16420"/>
                  <a:pt x="21458" y="16399"/>
                </a:cubicBezTo>
                <a:cubicBezTo>
                  <a:pt x="21466" y="16388"/>
                  <a:pt x="21438" y="16374"/>
                  <a:pt x="21371" y="16358"/>
                </a:cubicBezTo>
                <a:cubicBezTo>
                  <a:pt x="21299" y="16340"/>
                  <a:pt x="21271" y="16325"/>
                  <a:pt x="21262" y="16302"/>
                </a:cubicBezTo>
                <a:cubicBezTo>
                  <a:pt x="21255" y="16284"/>
                  <a:pt x="21240" y="16258"/>
                  <a:pt x="21230" y="16243"/>
                </a:cubicBezTo>
                <a:cubicBezTo>
                  <a:pt x="21218" y="16227"/>
                  <a:pt x="21219" y="16215"/>
                  <a:pt x="21231" y="16211"/>
                </a:cubicBezTo>
                <a:cubicBezTo>
                  <a:pt x="21265" y="16199"/>
                  <a:pt x="21247" y="15949"/>
                  <a:pt x="21212" y="15941"/>
                </a:cubicBezTo>
                <a:cubicBezTo>
                  <a:pt x="21193" y="15937"/>
                  <a:pt x="21190" y="15930"/>
                  <a:pt x="21202" y="15920"/>
                </a:cubicBezTo>
                <a:cubicBezTo>
                  <a:pt x="21231" y="15899"/>
                  <a:pt x="21236" y="15845"/>
                  <a:pt x="21211" y="15836"/>
                </a:cubicBezTo>
                <a:cubicBezTo>
                  <a:pt x="21199" y="15832"/>
                  <a:pt x="21195" y="15822"/>
                  <a:pt x="21201" y="15813"/>
                </a:cubicBezTo>
                <a:cubicBezTo>
                  <a:pt x="21216" y="15791"/>
                  <a:pt x="21171" y="15778"/>
                  <a:pt x="21137" y="15793"/>
                </a:cubicBezTo>
                <a:cubicBezTo>
                  <a:pt x="21121" y="15800"/>
                  <a:pt x="21102" y="15803"/>
                  <a:pt x="21093" y="15798"/>
                </a:cubicBezTo>
                <a:cubicBezTo>
                  <a:pt x="21084" y="15793"/>
                  <a:pt x="21070" y="15789"/>
                  <a:pt x="21062" y="15788"/>
                </a:cubicBezTo>
                <a:cubicBezTo>
                  <a:pt x="21055" y="15787"/>
                  <a:pt x="21033" y="15783"/>
                  <a:pt x="21014" y="15778"/>
                </a:cubicBezTo>
                <a:cubicBezTo>
                  <a:pt x="20995" y="15774"/>
                  <a:pt x="20968" y="15771"/>
                  <a:pt x="20953" y="15773"/>
                </a:cubicBezTo>
                <a:cubicBezTo>
                  <a:pt x="20938" y="15775"/>
                  <a:pt x="20908" y="15760"/>
                  <a:pt x="20886" y="15739"/>
                </a:cubicBezTo>
                <a:cubicBezTo>
                  <a:pt x="20864" y="15718"/>
                  <a:pt x="20851" y="15701"/>
                  <a:pt x="20858" y="15701"/>
                </a:cubicBezTo>
                <a:cubicBezTo>
                  <a:pt x="20865" y="15701"/>
                  <a:pt x="20858" y="15693"/>
                  <a:pt x="20844" y="15683"/>
                </a:cubicBezTo>
                <a:cubicBezTo>
                  <a:pt x="20822" y="15669"/>
                  <a:pt x="20824" y="15662"/>
                  <a:pt x="20847" y="15647"/>
                </a:cubicBezTo>
                <a:cubicBezTo>
                  <a:pt x="20863" y="15637"/>
                  <a:pt x="20876" y="15619"/>
                  <a:pt x="20879" y="15609"/>
                </a:cubicBezTo>
                <a:cubicBezTo>
                  <a:pt x="20883" y="15595"/>
                  <a:pt x="20874" y="15597"/>
                  <a:pt x="20840" y="15615"/>
                </a:cubicBezTo>
                <a:cubicBezTo>
                  <a:pt x="20800" y="15637"/>
                  <a:pt x="20788" y="15638"/>
                  <a:pt x="20697" y="15625"/>
                </a:cubicBezTo>
                <a:cubicBezTo>
                  <a:pt x="20643" y="15617"/>
                  <a:pt x="20587" y="15613"/>
                  <a:pt x="20573" y="15615"/>
                </a:cubicBezTo>
                <a:cubicBezTo>
                  <a:pt x="20542" y="15621"/>
                  <a:pt x="20495" y="15576"/>
                  <a:pt x="20514" y="15559"/>
                </a:cubicBezTo>
                <a:cubicBezTo>
                  <a:pt x="20521" y="15552"/>
                  <a:pt x="20511" y="15537"/>
                  <a:pt x="20491" y="15525"/>
                </a:cubicBezTo>
                <a:cubicBezTo>
                  <a:pt x="20452" y="15501"/>
                  <a:pt x="20464" y="15478"/>
                  <a:pt x="20514" y="15478"/>
                </a:cubicBezTo>
                <a:cubicBezTo>
                  <a:pt x="20531" y="15478"/>
                  <a:pt x="20544" y="15469"/>
                  <a:pt x="20544" y="15458"/>
                </a:cubicBezTo>
                <a:cubicBezTo>
                  <a:pt x="20544" y="15445"/>
                  <a:pt x="20538" y="15442"/>
                  <a:pt x="20524" y="15450"/>
                </a:cubicBezTo>
                <a:cubicBezTo>
                  <a:pt x="20511" y="15456"/>
                  <a:pt x="20448" y="15458"/>
                  <a:pt x="20374" y="15454"/>
                </a:cubicBezTo>
                <a:cubicBezTo>
                  <a:pt x="20259" y="15448"/>
                  <a:pt x="20246" y="15450"/>
                  <a:pt x="20257" y="15467"/>
                </a:cubicBezTo>
                <a:cubicBezTo>
                  <a:pt x="20263" y="15479"/>
                  <a:pt x="20253" y="15492"/>
                  <a:pt x="20232" y="15498"/>
                </a:cubicBezTo>
                <a:cubicBezTo>
                  <a:pt x="20193" y="15510"/>
                  <a:pt x="20101" y="15504"/>
                  <a:pt x="20083" y="15489"/>
                </a:cubicBezTo>
                <a:cubicBezTo>
                  <a:pt x="20063" y="15471"/>
                  <a:pt x="20115" y="15431"/>
                  <a:pt x="20149" y="15438"/>
                </a:cubicBezTo>
                <a:cubicBezTo>
                  <a:pt x="20185" y="15446"/>
                  <a:pt x="20192" y="15425"/>
                  <a:pt x="20157" y="15413"/>
                </a:cubicBezTo>
                <a:cubicBezTo>
                  <a:pt x="20138" y="15406"/>
                  <a:pt x="19909" y="15404"/>
                  <a:pt x="19772" y="15408"/>
                </a:cubicBezTo>
                <a:cubicBezTo>
                  <a:pt x="19755" y="15409"/>
                  <a:pt x="19702" y="15409"/>
                  <a:pt x="19655" y="15408"/>
                </a:cubicBezTo>
                <a:cubicBezTo>
                  <a:pt x="19608" y="15408"/>
                  <a:pt x="19535" y="15408"/>
                  <a:pt x="19494" y="15408"/>
                </a:cubicBezTo>
                <a:cubicBezTo>
                  <a:pt x="19453" y="15409"/>
                  <a:pt x="19415" y="15409"/>
                  <a:pt x="19409" y="15408"/>
                </a:cubicBezTo>
                <a:cubicBezTo>
                  <a:pt x="19361" y="15398"/>
                  <a:pt x="19301" y="15403"/>
                  <a:pt x="19291" y="15416"/>
                </a:cubicBezTo>
                <a:cubicBezTo>
                  <a:pt x="19285" y="15425"/>
                  <a:pt x="19270" y="15429"/>
                  <a:pt x="19257" y="15424"/>
                </a:cubicBezTo>
                <a:cubicBezTo>
                  <a:pt x="19245" y="15420"/>
                  <a:pt x="19212" y="15428"/>
                  <a:pt x="19185" y="15442"/>
                </a:cubicBezTo>
                <a:cubicBezTo>
                  <a:pt x="19143" y="15463"/>
                  <a:pt x="19133" y="15464"/>
                  <a:pt x="19111" y="15450"/>
                </a:cubicBezTo>
                <a:cubicBezTo>
                  <a:pt x="19094" y="15438"/>
                  <a:pt x="19093" y="15430"/>
                  <a:pt x="19108" y="15425"/>
                </a:cubicBezTo>
                <a:cubicBezTo>
                  <a:pt x="19161" y="15407"/>
                  <a:pt x="19123" y="15397"/>
                  <a:pt x="19064" y="15414"/>
                </a:cubicBezTo>
                <a:cubicBezTo>
                  <a:pt x="19013" y="15428"/>
                  <a:pt x="18999" y="15428"/>
                  <a:pt x="18990" y="15416"/>
                </a:cubicBezTo>
                <a:cubicBezTo>
                  <a:pt x="18977" y="15397"/>
                  <a:pt x="18695" y="15398"/>
                  <a:pt x="18651" y="15418"/>
                </a:cubicBezTo>
                <a:cubicBezTo>
                  <a:pt x="18630" y="15428"/>
                  <a:pt x="18615" y="15428"/>
                  <a:pt x="18606" y="15420"/>
                </a:cubicBezTo>
                <a:cubicBezTo>
                  <a:pt x="18587" y="15403"/>
                  <a:pt x="18501" y="15404"/>
                  <a:pt x="18468" y="15422"/>
                </a:cubicBezTo>
                <a:cubicBezTo>
                  <a:pt x="18446" y="15433"/>
                  <a:pt x="18436" y="15433"/>
                  <a:pt x="18416" y="15419"/>
                </a:cubicBezTo>
                <a:cubicBezTo>
                  <a:pt x="18383" y="15395"/>
                  <a:pt x="18323" y="15403"/>
                  <a:pt x="18308" y="15433"/>
                </a:cubicBezTo>
                <a:cubicBezTo>
                  <a:pt x="18291" y="15470"/>
                  <a:pt x="18240" y="15452"/>
                  <a:pt x="18247" y="15412"/>
                </a:cubicBezTo>
                <a:cubicBezTo>
                  <a:pt x="18252" y="15387"/>
                  <a:pt x="18238" y="15370"/>
                  <a:pt x="18200" y="15350"/>
                </a:cubicBezTo>
                <a:cubicBezTo>
                  <a:pt x="18159" y="15329"/>
                  <a:pt x="18150" y="15315"/>
                  <a:pt x="18159" y="15286"/>
                </a:cubicBezTo>
                <a:cubicBezTo>
                  <a:pt x="18165" y="15266"/>
                  <a:pt x="18160" y="15221"/>
                  <a:pt x="18149" y="15187"/>
                </a:cubicBezTo>
                <a:cubicBezTo>
                  <a:pt x="18133" y="15140"/>
                  <a:pt x="18136" y="15123"/>
                  <a:pt x="18157" y="15113"/>
                </a:cubicBezTo>
                <a:cubicBezTo>
                  <a:pt x="18178" y="15104"/>
                  <a:pt x="18179" y="15093"/>
                  <a:pt x="18162" y="15069"/>
                </a:cubicBezTo>
                <a:cubicBezTo>
                  <a:pt x="18142" y="15041"/>
                  <a:pt x="18139" y="14987"/>
                  <a:pt x="18152" y="14903"/>
                </a:cubicBezTo>
                <a:cubicBezTo>
                  <a:pt x="18155" y="14887"/>
                  <a:pt x="18152" y="14868"/>
                  <a:pt x="18146" y="14861"/>
                </a:cubicBezTo>
                <a:cubicBezTo>
                  <a:pt x="18139" y="14855"/>
                  <a:pt x="18133" y="14846"/>
                  <a:pt x="18131" y="14841"/>
                </a:cubicBezTo>
                <a:cubicBezTo>
                  <a:pt x="18123" y="14817"/>
                  <a:pt x="18117" y="14817"/>
                  <a:pt x="18104" y="14842"/>
                </a:cubicBezTo>
                <a:cubicBezTo>
                  <a:pt x="18085" y="14879"/>
                  <a:pt x="18052" y="14878"/>
                  <a:pt x="18028" y="14842"/>
                </a:cubicBezTo>
                <a:cubicBezTo>
                  <a:pt x="18013" y="14818"/>
                  <a:pt x="18021" y="14803"/>
                  <a:pt x="18073" y="14761"/>
                </a:cubicBezTo>
                <a:cubicBezTo>
                  <a:pt x="18158" y="14694"/>
                  <a:pt x="18179" y="14656"/>
                  <a:pt x="18135" y="14656"/>
                </a:cubicBezTo>
                <a:cubicBezTo>
                  <a:pt x="18084" y="14656"/>
                  <a:pt x="18015" y="14698"/>
                  <a:pt x="18041" y="14713"/>
                </a:cubicBezTo>
                <a:cubicBezTo>
                  <a:pt x="18070" y="14728"/>
                  <a:pt x="18045" y="14750"/>
                  <a:pt x="17998" y="14750"/>
                </a:cubicBezTo>
                <a:cubicBezTo>
                  <a:pt x="17941" y="14750"/>
                  <a:pt x="17905" y="14726"/>
                  <a:pt x="17933" y="14707"/>
                </a:cubicBezTo>
                <a:cubicBezTo>
                  <a:pt x="17961" y="14689"/>
                  <a:pt x="17922" y="14656"/>
                  <a:pt x="17874" y="14656"/>
                </a:cubicBezTo>
                <a:cubicBezTo>
                  <a:pt x="17834" y="14656"/>
                  <a:pt x="17792" y="14610"/>
                  <a:pt x="17798" y="14573"/>
                </a:cubicBezTo>
                <a:cubicBezTo>
                  <a:pt x="17801" y="14555"/>
                  <a:pt x="17794" y="14537"/>
                  <a:pt x="17781" y="14533"/>
                </a:cubicBezTo>
                <a:cubicBezTo>
                  <a:pt x="17763" y="14527"/>
                  <a:pt x="17763" y="14521"/>
                  <a:pt x="17782" y="14508"/>
                </a:cubicBezTo>
                <a:cubicBezTo>
                  <a:pt x="17803" y="14495"/>
                  <a:pt x="17798" y="14482"/>
                  <a:pt x="17761" y="14446"/>
                </a:cubicBezTo>
                <a:cubicBezTo>
                  <a:pt x="17704" y="14390"/>
                  <a:pt x="17703" y="14368"/>
                  <a:pt x="17758" y="14351"/>
                </a:cubicBezTo>
                <a:cubicBezTo>
                  <a:pt x="17810" y="14336"/>
                  <a:pt x="17815" y="14286"/>
                  <a:pt x="17766" y="14276"/>
                </a:cubicBezTo>
                <a:cubicBezTo>
                  <a:pt x="17738" y="14270"/>
                  <a:pt x="17737" y="14266"/>
                  <a:pt x="17758" y="14252"/>
                </a:cubicBezTo>
                <a:cubicBezTo>
                  <a:pt x="17773" y="14242"/>
                  <a:pt x="17792" y="14237"/>
                  <a:pt x="17802" y="14240"/>
                </a:cubicBezTo>
                <a:cubicBezTo>
                  <a:pt x="17822" y="14246"/>
                  <a:pt x="17813" y="14130"/>
                  <a:pt x="17792" y="14103"/>
                </a:cubicBezTo>
                <a:cubicBezTo>
                  <a:pt x="17779" y="14088"/>
                  <a:pt x="17755" y="14085"/>
                  <a:pt x="17660" y="14090"/>
                </a:cubicBezTo>
                <a:cubicBezTo>
                  <a:pt x="17526" y="14096"/>
                  <a:pt x="17488" y="14085"/>
                  <a:pt x="17467" y="14032"/>
                </a:cubicBezTo>
                <a:cubicBezTo>
                  <a:pt x="17459" y="14012"/>
                  <a:pt x="17433" y="13986"/>
                  <a:pt x="17409" y="13975"/>
                </a:cubicBezTo>
                <a:lnTo>
                  <a:pt x="17364" y="13956"/>
                </a:lnTo>
                <a:lnTo>
                  <a:pt x="17411" y="13942"/>
                </a:lnTo>
                <a:cubicBezTo>
                  <a:pt x="17463" y="13927"/>
                  <a:pt x="17476" y="13899"/>
                  <a:pt x="17427" y="13909"/>
                </a:cubicBezTo>
                <a:cubicBezTo>
                  <a:pt x="17409" y="13913"/>
                  <a:pt x="17390" y="13912"/>
                  <a:pt x="17383" y="13906"/>
                </a:cubicBezTo>
                <a:cubicBezTo>
                  <a:pt x="17377" y="13900"/>
                  <a:pt x="17356" y="13898"/>
                  <a:pt x="17337" y="13902"/>
                </a:cubicBezTo>
                <a:cubicBezTo>
                  <a:pt x="17316" y="13907"/>
                  <a:pt x="17290" y="13901"/>
                  <a:pt x="17272" y="13887"/>
                </a:cubicBezTo>
                <a:cubicBezTo>
                  <a:pt x="17246" y="13868"/>
                  <a:pt x="17248" y="13863"/>
                  <a:pt x="17292" y="13845"/>
                </a:cubicBezTo>
                <a:cubicBezTo>
                  <a:pt x="17338" y="13825"/>
                  <a:pt x="17338" y="13824"/>
                  <a:pt x="17301" y="13804"/>
                </a:cubicBezTo>
                <a:cubicBezTo>
                  <a:pt x="17264" y="13783"/>
                  <a:pt x="17262" y="13783"/>
                  <a:pt x="17226" y="13809"/>
                </a:cubicBezTo>
                <a:lnTo>
                  <a:pt x="17189" y="13836"/>
                </a:lnTo>
                <a:lnTo>
                  <a:pt x="17150" y="13812"/>
                </a:lnTo>
                <a:cubicBezTo>
                  <a:pt x="17122" y="13796"/>
                  <a:pt x="17113" y="13778"/>
                  <a:pt x="17121" y="13751"/>
                </a:cubicBezTo>
                <a:cubicBezTo>
                  <a:pt x="17128" y="13725"/>
                  <a:pt x="17121" y="13705"/>
                  <a:pt x="17098" y="13691"/>
                </a:cubicBezTo>
                <a:cubicBezTo>
                  <a:pt x="17073" y="13675"/>
                  <a:pt x="17070" y="13667"/>
                  <a:pt x="17089" y="13656"/>
                </a:cubicBezTo>
                <a:cubicBezTo>
                  <a:pt x="17106" y="13647"/>
                  <a:pt x="17107" y="13638"/>
                  <a:pt x="17092" y="13628"/>
                </a:cubicBezTo>
                <a:cubicBezTo>
                  <a:pt x="17077" y="13618"/>
                  <a:pt x="17077" y="13611"/>
                  <a:pt x="17092" y="13606"/>
                </a:cubicBezTo>
                <a:cubicBezTo>
                  <a:pt x="17107" y="13601"/>
                  <a:pt x="17106" y="13592"/>
                  <a:pt x="17089" y="13575"/>
                </a:cubicBezTo>
                <a:cubicBezTo>
                  <a:pt x="17067" y="13555"/>
                  <a:pt x="17068" y="13549"/>
                  <a:pt x="17097" y="13538"/>
                </a:cubicBezTo>
                <a:cubicBezTo>
                  <a:pt x="17129" y="13527"/>
                  <a:pt x="17129" y="13524"/>
                  <a:pt x="17089" y="13507"/>
                </a:cubicBezTo>
                <a:cubicBezTo>
                  <a:pt x="17036" y="13483"/>
                  <a:pt x="17019" y="13426"/>
                  <a:pt x="17063" y="13417"/>
                </a:cubicBezTo>
                <a:cubicBezTo>
                  <a:pt x="17080" y="13413"/>
                  <a:pt x="17089" y="13405"/>
                  <a:pt x="17082" y="13399"/>
                </a:cubicBezTo>
                <a:cubicBezTo>
                  <a:pt x="17076" y="13393"/>
                  <a:pt x="17085" y="13386"/>
                  <a:pt x="17103" y="13382"/>
                </a:cubicBezTo>
                <a:cubicBezTo>
                  <a:pt x="17151" y="13372"/>
                  <a:pt x="17151" y="13257"/>
                  <a:pt x="17103" y="13235"/>
                </a:cubicBezTo>
                <a:cubicBezTo>
                  <a:pt x="17075" y="13222"/>
                  <a:pt x="17074" y="13219"/>
                  <a:pt x="17098" y="13208"/>
                </a:cubicBezTo>
                <a:cubicBezTo>
                  <a:pt x="17115" y="13201"/>
                  <a:pt x="17129" y="13184"/>
                  <a:pt x="17131" y="13171"/>
                </a:cubicBezTo>
                <a:cubicBezTo>
                  <a:pt x="17133" y="13149"/>
                  <a:pt x="17122" y="13147"/>
                  <a:pt x="16975" y="13149"/>
                </a:cubicBezTo>
                <a:cubicBezTo>
                  <a:pt x="16792" y="13151"/>
                  <a:pt x="16760" y="13141"/>
                  <a:pt x="16780" y="13081"/>
                </a:cubicBezTo>
                <a:cubicBezTo>
                  <a:pt x="16790" y="13051"/>
                  <a:pt x="16784" y="13040"/>
                  <a:pt x="16751" y="13028"/>
                </a:cubicBezTo>
                <a:cubicBezTo>
                  <a:pt x="16715" y="13016"/>
                  <a:pt x="16706" y="13017"/>
                  <a:pt x="16685" y="13038"/>
                </a:cubicBezTo>
                <a:cubicBezTo>
                  <a:pt x="16663" y="13061"/>
                  <a:pt x="16658" y="13062"/>
                  <a:pt x="16626" y="13044"/>
                </a:cubicBezTo>
                <a:cubicBezTo>
                  <a:pt x="16596" y="13028"/>
                  <a:pt x="16596" y="13021"/>
                  <a:pt x="16619" y="13001"/>
                </a:cubicBezTo>
                <a:cubicBezTo>
                  <a:pt x="16644" y="12979"/>
                  <a:pt x="16643" y="12978"/>
                  <a:pt x="16605" y="12989"/>
                </a:cubicBezTo>
                <a:cubicBezTo>
                  <a:pt x="16573" y="12998"/>
                  <a:pt x="16557" y="12997"/>
                  <a:pt x="16537" y="12984"/>
                </a:cubicBezTo>
                <a:cubicBezTo>
                  <a:pt x="16523" y="12975"/>
                  <a:pt x="16519" y="12966"/>
                  <a:pt x="16529" y="12965"/>
                </a:cubicBezTo>
                <a:cubicBezTo>
                  <a:pt x="16539" y="12964"/>
                  <a:pt x="16523" y="12961"/>
                  <a:pt x="16494" y="12956"/>
                </a:cubicBezTo>
                <a:cubicBezTo>
                  <a:pt x="16452" y="12950"/>
                  <a:pt x="16440" y="12939"/>
                  <a:pt x="16437" y="12910"/>
                </a:cubicBezTo>
                <a:cubicBezTo>
                  <a:pt x="16435" y="12889"/>
                  <a:pt x="16422" y="12865"/>
                  <a:pt x="16408" y="12856"/>
                </a:cubicBezTo>
                <a:cubicBezTo>
                  <a:pt x="16394" y="12847"/>
                  <a:pt x="16392" y="12837"/>
                  <a:pt x="16403" y="12833"/>
                </a:cubicBezTo>
                <a:cubicBezTo>
                  <a:pt x="16442" y="12820"/>
                  <a:pt x="16453" y="12752"/>
                  <a:pt x="16420" y="12725"/>
                </a:cubicBezTo>
                <a:cubicBezTo>
                  <a:pt x="16391" y="12701"/>
                  <a:pt x="16390" y="12697"/>
                  <a:pt x="16420" y="12688"/>
                </a:cubicBezTo>
                <a:cubicBezTo>
                  <a:pt x="16447" y="12679"/>
                  <a:pt x="16442" y="12670"/>
                  <a:pt x="16386" y="12631"/>
                </a:cubicBezTo>
                <a:cubicBezTo>
                  <a:pt x="16317" y="12584"/>
                  <a:pt x="16285" y="12578"/>
                  <a:pt x="16198" y="12594"/>
                </a:cubicBezTo>
                <a:cubicBezTo>
                  <a:pt x="16134" y="12606"/>
                  <a:pt x="16058" y="12584"/>
                  <a:pt x="16075" y="12559"/>
                </a:cubicBezTo>
                <a:cubicBezTo>
                  <a:pt x="16082" y="12549"/>
                  <a:pt x="16077" y="12534"/>
                  <a:pt x="16064" y="12526"/>
                </a:cubicBezTo>
                <a:cubicBezTo>
                  <a:pt x="16051" y="12517"/>
                  <a:pt x="16048" y="12503"/>
                  <a:pt x="16058" y="12495"/>
                </a:cubicBezTo>
                <a:cubicBezTo>
                  <a:pt x="16088" y="12468"/>
                  <a:pt x="16086" y="12433"/>
                  <a:pt x="16053" y="12409"/>
                </a:cubicBezTo>
                <a:cubicBezTo>
                  <a:pt x="16021" y="12386"/>
                  <a:pt x="16019" y="12387"/>
                  <a:pt x="15910" y="12419"/>
                </a:cubicBezTo>
                <a:cubicBezTo>
                  <a:pt x="15804" y="12450"/>
                  <a:pt x="15797" y="12451"/>
                  <a:pt x="15770" y="12430"/>
                </a:cubicBezTo>
                <a:cubicBezTo>
                  <a:pt x="15754" y="12419"/>
                  <a:pt x="15738" y="12410"/>
                  <a:pt x="15733" y="12412"/>
                </a:cubicBezTo>
                <a:cubicBezTo>
                  <a:pt x="15727" y="12413"/>
                  <a:pt x="15710" y="12413"/>
                  <a:pt x="15696" y="12410"/>
                </a:cubicBezTo>
                <a:cubicBezTo>
                  <a:pt x="15610" y="12396"/>
                  <a:pt x="15560" y="12395"/>
                  <a:pt x="15525" y="12405"/>
                </a:cubicBezTo>
                <a:cubicBezTo>
                  <a:pt x="15478" y="12419"/>
                  <a:pt x="15401" y="12399"/>
                  <a:pt x="15401" y="12374"/>
                </a:cubicBezTo>
                <a:cubicBezTo>
                  <a:pt x="15401" y="12365"/>
                  <a:pt x="15382" y="12352"/>
                  <a:pt x="15358" y="12345"/>
                </a:cubicBezTo>
                <a:cubicBezTo>
                  <a:pt x="15334" y="12338"/>
                  <a:pt x="15319" y="12326"/>
                  <a:pt x="15326" y="12320"/>
                </a:cubicBezTo>
                <a:cubicBezTo>
                  <a:pt x="15346" y="12303"/>
                  <a:pt x="15258" y="12307"/>
                  <a:pt x="15231" y="12326"/>
                </a:cubicBezTo>
                <a:cubicBezTo>
                  <a:pt x="15171" y="12365"/>
                  <a:pt x="15077" y="12352"/>
                  <a:pt x="15091" y="12306"/>
                </a:cubicBezTo>
                <a:cubicBezTo>
                  <a:pt x="15096" y="12290"/>
                  <a:pt x="15090" y="12287"/>
                  <a:pt x="15068" y="12297"/>
                </a:cubicBezTo>
                <a:cubicBezTo>
                  <a:pt x="15053" y="12305"/>
                  <a:pt x="15036" y="12306"/>
                  <a:pt x="15031" y="12301"/>
                </a:cubicBezTo>
                <a:cubicBezTo>
                  <a:pt x="14997" y="12267"/>
                  <a:pt x="14998" y="12248"/>
                  <a:pt x="15036" y="12227"/>
                </a:cubicBezTo>
                <a:cubicBezTo>
                  <a:pt x="15059" y="12214"/>
                  <a:pt x="15070" y="12204"/>
                  <a:pt x="15059" y="12204"/>
                </a:cubicBezTo>
                <a:cubicBezTo>
                  <a:pt x="15047" y="12204"/>
                  <a:pt x="15032" y="12210"/>
                  <a:pt x="15025" y="12216"/>
                </a:cubicBezTo>
                <a:cubicBezTo>
                  <a:pt x="15017" y="12223"/>
                  <a:pt x="14991" y="12225"/>
                  <a:pt x="14965" y="12220"/>
                </a:cubicBezTo>
                <a:cubicBezTo>
                  <a:pt x="14940" y="12215"/>
                  <a:pt x="14890" y="12211"/>
                  <a:pt x="14854" y="12210"/>
                </a:cubicBezTo>
                <a:cubicBezTo>
                  <a:pt x="14816" y="12209"/>
                  <a:pt x="14792" y="12203"/>
                  <a:pt x="14795" y="12194"/>
                </a:cubicBezTo>
                <a:cubicBezTo>
                  <a:pt x="14798" y="12186"/>
                  <a:pt x="14781" y="12170"/>
                  <a:pt x="14756" y="12156"/>
                </a:cubicBezTo>
                <a:cubicBezTo>
                  <a:pt x="14723" y="12138"/>
                  <a:pt x="14713" y="12120"/>
                  <a:pt x="14718" y="12082"/>
                </a:cubicBezTo>
                <a:cubicBezTo>
                  <a:pt x="14721" y="12055"/>
                  <a:pt x="14715" y="12026"/>
                  <a:pt x="14706" y="12018"/>
                </a:cubicBezTo>
                <a:cubicBezTo>
                  <a:pt x="14697" y="12010"/>
                  <a:pt x="14701" y="11996"/>
                  <a:pt x="14714" y="11987"/>
                </a:cubicBezTo>
                <a:cubicBezTo>
                  <a:pt x="14732" y="11975"/>
                  <a:pt x="14729" y="11970"/>
                  <a:pt x="14700" y="11964"/>
                </a:cubicBezTo>
                <a:cubicBezTo>
                  <a:pt x="14665" y="11956"/>
                  <a:pt x="14664" y="11955"/>
                  <a:pt x="14697" y="11942"/>
                </a:cubicBezTo>
                <a:cubicBezTo>
                  <a:pt x="14723" y="11931"/>
                  <a:pt x="14730" y="11918"/>
                  <a:pt x="14719" y="11892"/>
                </a:cubicBezTo>
                <a:cubicBezTo>
                  <a:pt x="14704" y="11855"/>
                  <a:pt x="14655" y="11847"/>
                  <a:pt x="14616" y="11874"/>
                </a:cubicBezTo>
                <a:cubicBezTo>
                  <a:pt x="14576" y="11901"/>
                  <a:pt x="14504" y="11871"/>
                  <a:pt x="14515" y="11831"/>
                </a:cubicBezTo>
                <a:cubicBezTo>
                  <a:pt x="14520" y="11813"/>
                  <a:pt x="14529" y="11763"/>
                  <a:pt x="14536" y="11719"/>
                </a:cubicBezTo>
                <a:cubicBezTo>
                  <a:pt x="14547" y="11641"/>
                  <a:pt x="14546" y="11638"/>
                  <a:pt x="14504" y="11646"/>
                </a:cubicBezTo>
                <a:cubicBezTo>
                  <a:pt x="14479" y="11650"/>
                  <a:pt x="14441" y="11648"/>
                  <a:pt x="14418" y="11641"/>
                </a:cubicBezTo>
                <a:cubicBezTo>
                  <a:pt x="14384" y="11631"/>
                  <a:pt x="14378" y="11619"/>
                  <a:pt x="14383" y="11567"/>
                </a:cubicBezTo>
                <a:cubicBezTo>
                  <a:pt x="14387" y="11528"/>
                  <a:pt x="14377" y="11496"/>
                  <a:pt x="14357" y="11478"/>
                </a:cubicBezTo>
                <a:cubicBezTo>
                  <a:pt x="14332" y="11456"/>
                  <a:pt x="14332" y="11448"/>
                  <a:pt x="14354" y="11433"/>
                </a:cubicBezTo>
                <a:cubicBezTo>
                  <a:pt x="14376" y="11419"/>
                  <a:pt x="14374" y="11411"/>
                  <a:pt x="14352" y="11392"/>
                </a:cubicBezTo>
                <a:cubicBezTo>
                  <a:pt x="14333" y="11375"/>
                  <a:pt x="14332" y="11364"/>
                  <a:pt x="14349" y="11355"/>
                </a:cubicBezTo>
                <a:cubicBezTo>
                  <a:pt x="14362" y="11348"/>
                  <a:pt x="14372" y="11337"/>
                  <a:pt x="14372" y="11331"/>
                </a:cubicBezTo>
                <a:cubicBezTo>
                  <a:pt x="14372" y="11325"/>
                  <a:pt x="14365" y="11323"/>
                  <a:pt x="14357" y="11328"/>
                </a:cubicBezTo>
                <a:cubicBezTo>
                  <a:pt x="14336" y="11339"/>
                  <a:pt x="14285" y="11312"/>
                  <a:pt x="14301" y="11298"/>
                </a:cubicBezTo>
                <a:cubicBezTo>
                  <a:pt x="14310" y="11290"/>
                  <a:pt x="14295" y="11288"/>
                  <a:pt x="14259" y="11293"/>
                </a:cubicBezTo>
                <a:cubicBezTo>
                  <a:pt x="14202" y="11301"/>
                  <a:pt x="14160" y="11285"/>
                  <a:pt x="14201" y="11271"/>
                </a:cubicBezTo>
                <a:cubicBezTo>
                  <a:pt x="14217" y="11266"/>
                  <a:pt x="14216" y="11258"/>
                  <a:pt x="14198" y="11246"/>
                </a:cubicBezTo>
                <a:cubicBezTo>
                  <a:pt x="14177" y="11232"/>
                  <a:pt x="14180" y="11228"/>
                  <a:pt x="14220" y="11222"/>
                </a:cubicBezTo>
                <a:lnTo>
                  <a:pt x="14270" y="11215"/>
                </a:lnTo>
                <a:lnTo>
                  <a:pt x="14219" y="11194"/>
                </a:lnTo>
                <a:cubicBezTo>
                  <a:pt x="14173" y="11175"/>
                  <a:pt x="14172" y="11172"/>
                  <a:pt x="14206" y="11165"/>
                </a:cubicBezTo>
                <a:cubicBezTo>
                  <a:pt x="14227" y="11160"/>
                  <a:pt x="14258" y="11163"/>
                  <a:pt x="14275" y="11171"/>
                </a:cubicBezTo>
                <a:cubicBezTo>
                  <a:pt x="14316" y="11190"/>
                  <a:pt x="14349" y="11177"/>
                  <a:pt x="14335" y="11148"/>
                </a:cubicBezTo>
                <a:cubicBezTo>
                  <a:pt x="14323" y="11123"/>
                  <a:pt x="14255" y="11116"/>
                  <a:pt x="14232" y="11136"/>
                </a:cubicBezTo>
                <a:cubicBezTo>
                  <a:pt x="14213" y="11153"/>
                  <a:pt x="14158" y="11128"/>
                  <a:pt x="14158" y="11104"/>
                </a:cubicBezTo>
                <a:cubicBezTo>
                  <a:pt x="14158" y="11093"/>
                  <a:pt x="14144" y="11089"/>
                  <a:pt x="14121" y="11092"/>
                </a:cubicBezTo>
                <a:cubicBezTo>
                  <a:pt x="14026" y="11107"/>
                  <a:pt x="14018" y="11107"/>
                  <a:pt x="14018" y="11084"/>
                </a:cubicBezTo>
                <a:cubicBezTo>
                  <a:pt x="14018" y="11071"/>
                  <a:pt x="14011" y="11054"/>
                  <a:pt x="14002" y="11046"/>
                </a:cubicBezTo>
                <a:cubicBezTo>
                  <a:pt x="13992" y="11038"/>
                  <a:pt x="13997" y="11019"/>
                  <a:pt x="14013" y="11004"/>
                </a:cubicBezTo>
                <a:cubicBezTo>
                  <a:pt x="14042" y="10977"/>
                  <a:pt x="14047" y="10892"/>
                  <a:pt x="14021" y="10869"/>
                </a:cubicBezTo>
                <a:cubicBezTo>
                  <a:pt x="14013" y="10862"/>
                  <a:pt x="14016" y="10853"/>
                  <a:pt x="14027" y="10849"/>
                </a:cubicBezTo>
                <a:cubicBezTo>
                  <a:pt x="14064" y="10837"/>
                  <a:pt x="14036" y="10713"/>
                  <a:pt x="13994" y="10696"/>
                </a:cubicBezTo>
                <a:cubicBezTo>
                  <a:pt x="13958" y="10682"/>
                  <a:pt x="13957" y="10679"/>
                  <a:pt x="13990" y="10672"/>
                </a:cubicBezTo>
                <a:cubicBezTo>
                  <a:pt x="14011" y="10668"/>
                  <a:pt x="14028" y="10651"/>
                  <a:pt x="14029" y="10634"/>
                </a:cubicBezTo>
                <a:cubicBezTo>
                  <a:pt x="14038" y="10497"/>
                  <a:pt x="14033" y="10465"/>
                  <a:pt x="13998" y="10444"/>
                </a:cubicBezTo>
                <a:cubicBezTo>
                  <a:pt x="13974" y="10429"/>
                  <a:pt x="13969" y="10420"/>
                  <a:pt x="13986" y="10414"/>
                </a:cubicBezTo>
                <a:cubicBezTo>
                  <a:pt x="14003" y="10408"/>
                  <a:pt x="14002" y="10401"/>
                  <a:pt x="13982" y="10389"/>
                </a:cubicBezTo>
                <a:cubicBezTo>
                  <a:pt x="13960" y="10374"/>
                  <a:pt x="13963" y="10368"/>
                  <a:pt x="13994" y="10356"/>
                </a:cubicBezTo>
                <a:cubicBezTo>
                  <a:pt x="14027" y="10343"/>
                  <a:pt x="14023" y="10340"/>
                  <a:pt x="13960" y="10333"/>
                </a:cubicBezTo>
                <a:cubicBezTo>
                  <a:pt x="13921" y="10329"/>
                  <a:pt x="13856" y="10324"/>
                  <a:pt x="13815" y="10323"/>
                </a:cubicBezTo>
                <a:cubicBezTo>
                  <a:pt x="13710" y="10319"/>
                  <a:pt x="13680" y="10306"/>
                  <a:pt x="13696" y="10272"/>
                </a:cubicBezTo>
                <a:cubicBezTo>
                  <a:pt x="13704" y="10253"/>
                  <a:pt x="13696" y="10231"/>
                  <a:pt x="13675" y="10213"/>
                </a:cubicBezTo>
                <a:cubicBezTo>
                  <a:pt x="13644" y="10187"/>
                  <a:pt x="13644" y="10184"/>
                  <a:pt x="13678" y="10177"/>
                </a:cubicBezTo>
                <a:cubicBezTo>
                  <a:pt x="13712" y="10170"/>
                  <a:pt x="13712" y="10169"/>
                  <a:pt x="13675" y="10162"/>
                </a:cubicBezTo>
                <a:cubicBezTo>
                  <a:pt x="13653" y="10158"/>
                  <a:pt x="13610" y="10162"/>
                  <a:pt x="13580" y="10170"/>
                </a:cubicBezTo>
                <a:cubicBezTo>
                  <a:pt x="13534" y="10183"/>
                  <a:pt x="13522" y="10183"/>
                  <a:pt x="13503" y="10169"/>
                </a:cubicBezTo>
                <a:cubicBezTo>
                  <a:pt x="13478" y="10151"/>
                  <a:pt x="13367" y="10141"/>
                  <a:pt x="13329" y="10154"/>
                </a:cubicBezTo>
                <a:cubicBezTo>
                  <a:pt x="13304" y="10163"/>
                  <a:pt x="13215" y="10106"/>
                  <a:pt x="13215" y="10082"/>
                </a:cubicBezTo>
                <a:cubicBezTo>
                  <a:pt x="13215" y="10076"/>
                  <a:pt x="13199" y="10072"/>
                  <a:pt x="13180" y="10072"/>
                </a:cubicBezTo>
                <a:cubicBezTo>
                  <a:pt x="13131" y="10075"/>
                  <a:pt x="13100" y="10015"/>
                  <a:pt x="13141" y="9997"/>
                </a:cubicBezTo>
                <a:cubicBezTo>
                  <a:pt x="13198" y="9971"/>
                  <a:pt x="13171" y="9961"/>
                  <a:pt x="13109" y="9985"/>
                </a:cubicBezTo>
                <a:cubicBezTo>
                  <a:pt x="13067" y="10001"/>
                  <a:pt x="13041" y="10006"/>
                  <a:pt x="13032" y="9998"/>
                </a:cubicBezTo>
                <a:cubicBezTo>
                  <a:pt x="13024" y="9991"/>
                  <a:pt x="13023" y="9982"/>
                  <a:pt x="13030" y="9978"/>
                </a:cubicBezTo>
                <a:cubicBezTo>
                  <a:pt x="13037" y="9975"/>
                  <a:pt x="13024" y="9957"/>
                  <a:pt x="13001" y="9939"/>
                </a:cubicBezTo>
                <a:cubicBezTo>
                  <a:pt x="12972" y="9917"/>
                  <a:pt x="12965" y="9904"/>
                  <a:pt x="12982" y="9895"/>
                </a:cubicBezTo>
                <a:cubicBezTo>
                  <a:pt x="12998" y="9886"/>
                  <a:pt x="12995" y="9875"/>
                  <a:pt x="12970" y="9856"/>
                </a:cubicBezTo>
                <a:cubicBezTo>
                  <a:pt x="12939" y="9831"/>
                  <a:pt x="12939" y="9827"/>
                  <a:pt x="12974" y="9806"/>
                </a:cubicBezTo>
                <a:cubicBezTo>
                  <a:pt x="12994" y="9793"/>
                  <a:pt x="12998" y="9787"/>
                  <a:pt x="12983" y="9791"/>
                </a:cubicBezTo>
                <a:cubicBezTo>
                  <a:pt x="12968" y="9796"/>
                  <a:pt x="12944" y="9795"/>
                  <a:pt x="12930" y="9789"/>
                </a:cubicBezTo>
                <a:cubicBezTo>
                  <a:pt x="12916" y="9783"/>
                  <a:pt x="12862" y="9777"/>
                  <a:pt x="12811" y="9776"/>
                </a:cubicBezTo>
                <a:cubicBezTo>
                  <a:pt x="12702" y="9776"/>
                  <a:pt x="12657" y="9759"/>
                  <a:pt x="12657" y="9719"/>
                </a:cubicBezTo>
                <a:cubicBezTo>
                  <a:pt x="12657" y="9691"/>
                  <a:pt x="12656" y="9691"/>
                  <a:pt x="12604" y="9710"/>
                </a:cubicBezTo>
                <a:cubicBezTo>
                  <a:pt x="12553" y="9728"/>
                  <a:pt x="12549" y="9728"/>
                  <a:pt x="12536" y="9710"/>
                </a:cubicBezTo>
                <a:cubicBezTo>
                  <a:pt x="12528" y="9699"/>
                  <a:pt x="12534" y="9680"/>
                  <a:pt x="12547" y="9668"/>
                </a:cubicBezTo>
                <a:cubicBezTo>
                  <a:pt x="12568" y="9650"/>
                  <a:pt x="12566" y="9648"/>
                  <a:pt x="12536" y="9654"/>
                </a:cubicBezTo>
                <a:cubicBezTo>
                  <a:pt x="12512" y="9659"/>
                  <a:pt x="12484" y="9650"/>
                  <a:pt x="12451" y="9628"/>
                </a:cubicBezTo>
                <a:cubicBezTo>
                  <a:pt x="12410" y="9600"/>
                  <a:pt x="12401" y="9597"/>
                  <a:pt x="12401" y="9614"/>
                </a:cubicBezTo>
                <a:cubicBezTo>
                  <a:pt x="12401" y="9626"/>
                  <a:pt x="12421" y="9646"/>
                  <a:pt x="12448" y="9658"/>
                </a:cubicBezTo>
                <a:cubicBezTo>
                  <a:pt x="12489" y="9676"/>
                  <a:pt x="12492" y="9681"/>
                  <a:pt x="12467" y="9697"/>
                </a:cubicBezTo>
                <a:cubicBezTo>
                  <a:pt x="12440" y="9715"/>
                  <a:pt x="12434" y="9715"/>
                  <a:pt x="12398" y="9697"/>
                </a:cubicBezTo>
                <a:cubicBezTo>
                  <a:pt x="12376" y="9686"/>
                  <a:pt x="12357" y="9682"/>
                  <a:pt x="12357" y="9687"/>
                </a:cubicBezTo>
                <a:cubicBezTo>
                  <a:pt x="12357" y="9692"/>
                  <a:pt x="12342" y="9688"/>
                  <a:pt x="12322" y="9680"/>
                </a:cubicBezTo>
                <a:cubicBezTo>
                  <a:pt x="12303" y="9671"/>
                  <a:pt x="12281" y="9665"/>
                  <a:pt x="12274" y="9667"/>
                </a:cubicBezTo>
                <a:cubicBezTo>
                  <a:pt x="12267" y="9669"/>
                  <a:pt x="12259" y="9666"/>
                  <a:pt x="12254" y="9659"/>
                </a:cubicBezTo>
                <a:cubicBezTo>
                  <a:pt x="12250" y="9653"/>
                  <a:pt x="12267" y="9640"/>
                  <a:pt x="12291" y="9632"/>
                </a:cubicBezTo>
                <a:cubicBezTo>
                  <a:pt x="12362" y="9608"/>
                  <a:pt x="12346" y="9587"/>
                  <a:pt x="12256" y="9586"/>
                </a:cubicBezTo>
                <a:cubicBezTo>
                  <a:pt x="12212" y="9586"/>
                  <a:pt x="12150" y="9583"/>
                  <a:pt x="12118" y="9581"/>
                </a:cubicBezTo>
                <a:cubicBezTo>
                  <a:pt x="12083" y="9578"/>
                  <a:pt x="12039" y="9587"/>
                  <a:pt x="12007" y="9600"/>
                </a:cubicBezTo>
                <a:cubicBezTo>
                  <a:pt x="11956" y="9622"/>
                  <a:pt x="11951" y="9622"/>
                  <a:pt x="11931" y="9602"/>
                </a:cubicBezTo>
                <a:cubicBezTo>
                  <a:pt x="11916" y="9587"/>
                  <a:pt x="11919" y="9576"/>
                  <a:pt x="11939" y="9563"/>
                </a:cubicBezTo>
                <a:cubicBezTo>
                  <a:pt x="11955" y="9554"/>
                  <a:pt x="11973" y="9520"/>
                  <a:pt x="11978" y="9489"/>
                </a:cubicBezTo>
                <a:cubicBezTo>
                  <a:pt x="11986" y="9441"/>
                  <a:pt x="11979" y="9430"/>
                  <a:pt x="11936" y="9412"/>
                </a:cubicBezTo>
                <a:cubicBezTo>
                  <a:pt x="11908" y="9400"/>
                  <a:pt x="11866" y="9393"/>
                  <a:pt x="11844" y="9396"/>
                </a:cubicBezTo>
                <a:cubicBezTo>
                  <a:pt x="11822" y="9399"/>
                  <a:pt x="11785" y="9396"/>
                  <a:pt x="11761" y="9389"/>
                </a:cubicBezTo>
                <a:cubicBezTo>
                  <a:pt x="11732" y="9381"/>
                  <a:pt x="11713" y="9380"/>
                  <a:pt x="11704" y="9387"/>
                </a:cubicBezTo>
                <a:cubicBezTo>
                  <a:pt x="11686" y="9403"/>
                  <a:pt x="11585" y="9366"/>
                  <a:pt x="11585" y="9343"/>
                </a:cubicBezTo>
                <a:cubicBezTo>
                  <a:pt x="11585" y="9333"/>
                  <a:pt x="11640" y="9296"/>
                  <a:pt x="11706" y="9260"/>
                </a:cubicBezTo>
                <a:cubicBezTo>
                  <a:pt x="11809" y="9205"/>
                  <a:pt x="11832" y="9198"/>
                  <a:pt x="11865" y="9209"/>
                </a:cubicBezTo>
                <a:cubicBezTo>
                  <a:pt x="11898" y="9221"/>
                  <a:pt x="11909" y="9218"/>
                  <a:pt x="11936" y="9188"/>
                </a:cubicBezTo>
                <a:cubicBezTo>
                  <a:pt x="11954" y="9169"/>
                  <a:pt x="11968" y="9120"/>
                  <a:pt x="11968" y="9077"/>
                </a:cubicBezTo>
                <a:cubicBezTo>
                  <a:pt x="11969" y="9003"/>
                  <a:pt x="11968" y="9000"/>
                  <a:pt x="11925" y="9013"/>
                </a:cubicBezTo>
                <a:cubicBezTo>
                  <a:pt x="11890" y="9023"/>
                  <a:pt x="11874" y="9022"/>
                  <a:pt x="11849" y="9008"/>
                </a:cubicBezTo>
                <a:cubicBezTo>
                  <a:pt x="11820" y="8993"/>
                  <a:pt x="11820" y="8987"/>
                  <a:pt x="11851" y="8953"/>
                </a:cubicBezTo>
                <a:cubicBezTo>
                  <a:pt x="11870" y="8932"/>
                  <a:pt x="11886" y="8903"/>
                  <a:pt x="11886" y="8888"/>
                </a:cubicBezTo>
                <a:cubicBezTo>
                  <a:pt x="11886" y="8873"/>
                  <a:pt x="11904" y="8842"/>
                  <a:pt x="11926" y="8820"/>
                </a:cubicBezTo>
                <a:cubicBezTo>
                  <a:pt x="11951" y="8796"/>
                  <a:pt x="11970" y="8753"/>
                  <a:pt x="11973" y="8712"/>
                </a:cubicBezTo>
                <a:cubicBezTo>
                  <a:pt x="11976" y="8674"/>
                  <a:pt x="11988" y="8633"/>
                  <a:pt x="11999" y="8621"/>
                </a:cubicBezTo>
                <a:cubicBezTo>
                  <a:pt x="12017" y="8601"/>
                  <a:pt x="12021" y="8601"/>
                  <a:pt x="12055" y="8618"/>
                </a:cubicBezTo>
                <a:cubicBezTo>
                  <a:pt x="12087" y="8634"/>
                  <a:pt x="12098" y="8634"/>
                  <a:pt x="12134" y="8620"/>
                </a:cubicBezTo>
                <a:cubicBezTo>
                  <a:pt x="12166" y="8607"/>
                  <a:pt x="12183" y="8607"/>
                  <a:pt x="12206" y="8617"/>
                </a:cubicBezTo>
                <a:cubicBezTo>
                  <a:pt x="12231" y="8629"/>
                  <a:pt x="12234" y="8626"/>
                  <a:pt x="12224" y="8604"/>
                </a:cubicBezTo>
                <a:cubicBezTo>
                  <a:pt x="12217" y="8590"/>
                  <a:pt x="12221" y="8575"/>
                  <a:pt x="12232" y="8572"/>
                </a:cubicBezTo>
                <a:cubicBezTo>
                  <a:pt x="12243" y="8568"/>
                  <a:pt x="12250" y="8553"/>
                  <a:pt x="12246" y="8539"/>
                </a:cubicBezTo>
                <a:cubicBezTo>
                  <a:pt x="12242" y="8520"/>
                  <a:pt x="12253" y="8513"/>
                  <a:pt x="12288" y="8510"/>
                </a:cubicBezTo>
                <a:cubicBezTo>
                  <a:pt x="12315" y="8508"/>
                  <a:pt x="12337" y="8501"/>
                  <a:pt x="12337" y="8496"/>
                </a:cubicBezTo>
                <a:cubicBezTo>
                  <a:pt x="12337" y="8490"/>
                  <a:pt x="12315" y="8484"/>
                  <a:pt x="12288" y="8482"/>
                </a:cubicBezTo>
                <a:cubicBezTo>
                  <a:pt x="12262" y="8480"/>
                  <a:pt x="12240" y="8470"/>
                  <a:pt x="12240" y="8461"/>
                </a:cubicBezTo>
                <a:cubicBezTo>
                  <a:pt x="12240" y="8451"/>
                  <a:pt x="12262" y="8441"/>
                  <a:pt x="12288" y="8439"/>
                </a:cubicBezTo>
                <a:cubicBezTo>
                  <a:pt x="12342" y="8435"/>
                  <a:pt x="12349" y="8425"/>
                  <a:pt x="12311" y="8404"/>
                </a:cubicBezTo>
                <a:cubicBezTo>
                  <a:pt x="12297" y="8396"/>
                  <a:pt x="12293" y="8390"/>
                  <a:pt x="12303" y="8390"/>
                </a:cubicBezTo>
                <a:cubicBezTo>
                  <a:pt x="12312" y="8390"/>
                  <a:pt x="12308" y="8382"/>
                  <a:pt x="12293" y="8372"/>
                </a:cubicBezTo>
                <a:cubicBezTo>
                  <a:pt x="12272" y="8359"/>
                  <a:pt x="12271" y="8351"/>
                  <a:pt x="12290" y="8341"/>
                </a:cubicBezTo>
                <a:cubicBezTo>
                  <a:pt x="12304" y="8333"/>
                  <a:pt x="12314" y="8301"/>
                  <a:pt x="12314" y="8270"/>
                </a:cubicBezTo>
                <a:cubicBezTo>
                  <a:pt x="12314" y="8203"/>
                  <a:pt x="12362" y="8183"/>
                  <a:pt x="12422" y="8224"/>
                </a:cubicBezTo>
                <a:cubicBezTo>
                  <a:pt x="12448" y="8242"/>
                  <a:pt x="12464" y="8244"/>
                  <a:pt x="12481" y="8235"/>
                </a:cubicBezTo>
                <a:cubicBezTo>
                  <a:pt x="12498" y="8226"/>
                  <a:pt x="12514" y="8226"/>
                  <a:pt x="12538" y="8237"/>
                </a:cubicBezTo>
                <a:cubicBezTo>
                  <a:pt x="12557" y="8246"/>
                  <a:pt x="12586" y="8248"/>
                  <a:pt x="12608" y="8243"/>
                </a:cubicBezTo>
                <a:cubicBezTo>
                  <a:pt x="12629" y="8238"/>
                  <a:pt x="12652" y="8234"/>
                  <a:pt x="12660" y="8235"/>
                </a:cubicBezTo>
                <a:cubicBezTo>
                  <a:pt x="12672" y="8236"/>
                  <a:pt x="12667" y="8147"/>
                  <a:pt x="12649" y="8023"/>
                </a:cubicBezTo>
                <a:cubicBezTo>
                  <a:pt x="12643" y="7988"/>
                  <a:pt x="12652" y="7974"/>
                  <a:pt x="12690" y="7958"/>
                </a:cubicBezTo>
                <a:cubicBezTo>
                  <a:pt x="12717" y="7946"/>
                  <a:pt x="12743" y="7921"/>
                  <a:pt x="12747" y="7903"/>
                </a:cubicBezTo>
                <a:cubicBezTo>
                  <a:pt x="12753" y="7872"/>
                  <a:pt x="12762" y="7869"/>
                  <a:pt x="12840" y="7869"/>
                </a:cubicBezTo>
                <a:cubicBezTo>
                  <a:pt x="12920" y="7868"/>
                  <a:pt x="12924" y="7866"/>
                  <a:pt x="12919" y="7837"/>
                </a:cubicBezTo>
                <a:cubicBezTo>
                  <a:pt x="12915" y="7816"/>
                  <a:pt x="12929" y="7800"/>
                  <a:pt x="12959" y="7788"/>
                </a:cubicBezTo>
                <a:cubicBezTo>
                  <a:pt x="12988" y="7778"/>
                  <a:pt x="12995" y="7768"/>
                  <a:pt x="12980" y="7763"/>
                </a:cubicBezTo>
                <a:cubicBezTo>
                  <a:pt x="12967" y="7759"/>
                  <a:pt x="12962" y="7750"/>
                  <a:pt x="12969" y="7744"/>
                </a:cubicBezTo>
                <a:cubicBezTo>
                  <a:pt x="12975" y="7739"/>
                  <a:pt x="12960" y="7729"/>
                  <a:pt x="12935" y="7722"/>
                </a:cubicBezTo>
                <a:cubicBezTo>
                  <a:pt x="12898" y="7711"/>
                  <a:pt x="12896" y="7705"/>
                  <a:pt x="12917" y="7691"/>
                </a:cubicBezTo>
                <a:cubicBezTo>
                  <a:pt x="12939" y="7677"/>
                  <a:pt x="12938" y="7674"/>
                  <a:pt x="12914" y="7677"/>
                </a:cubicBezTo>
                <a:cubicBezTo>
                  <a:pt x="12881" y="7681"/>
                  <a:pt x="12860" y="7637"/>
                  <a:pt x="12880" y="7608"/>
                </a:cubicBezTo>
                <a:cubicBezTo>
                  <a:pt x="12890" y="7593"/>
                  <a:pt x="12900" y="7593"/>
                  <a:pt x="12925" y="7604"/>
                </a:cubicBezTo>
                <a:cubicBezTo>
                  <a:pt x="12943" y="7612"/>
                  <a:pt x="12951" y="7623"/>
                  <a:pt x="12945" y="7629"/>
                </a:cubicBezTo>
                <a:cubicBezTo>
                  <a:pt x="12938" y="7635"/>
                  <a:pt x="12947" y="7640"/>
                  <a:pt x="12964" y="7640"/>
                </a:cubicBezTo>
                <a:cubicBezTo>
                  <a:pt x="12981" y="7640"/>
                  <a:pt x="13000" y="7628"/>
                  <a:pt x="13004" y="7613"/>
                </a:cubicBezTo>
                <a:cubicBezTo>
                  <a:pt x="13014" y="7582"/>
                  <a:pt x="13007" y="7361"/>
                  <a:pt x="12995" y="7293"/>
                </a:cubicBezTo>
                <a:cubicBezTo>
                  <a:pt x="12985" y="7241"/>
                  <a:pt x="13012" y="7200"/>
                  <a:pt x="13048" y="7212"/>
                </a:cubicBezTo>
                <a:cubicBezTo>
                  <a:pt x="13061" y="7217"/>
                  <a:pt x="13066" y="7215"/>
                  <a:pt x="13057" y="7208"/>
                </a:cubicBezTo>
                <a:cubicBezTo>
                  <a:pt x="13034" y="7188"/>
                  <a:pt x="13085" y="7178"/>
                  <a:pt x="13123" y="7196"/>
                </a:cubicBezTo>
                <a:cubicBezTo>
                  <a:pt x="13154" y="7210"/>
                  <a:pt x="13155" y="7208"/>
                  <a:pt x="13131" y="7184"/>
                </a:cubicBezTo>
                <a:cubicBezTo>
                  <a:pt x="13102" y="7154"/>
                  <a:pt x="13119" y="7130"/>
                  <a:pt x="13162" y="7139"/>
                </a:cubicBezTo>
                <a:cubicBezTo>
                  <a:pt x="13177" y="7143"/>
                  <a:pt x="13201" y="7139"/>
                  <a:pt x="13213" y="7131"/>
                </a:cubicBezTo>
                <a:cubicBezTo>
                  <a:pt x="13226" y="7122"/>
                  <a:pt x="13263" y="7118"/>
                  <a:pt x="13300" y="7121"/>
                </a:cubicBezTo>
                <a:cubicBezTo>
                  <a:pt x="13368" y="7126"/>
                  <a:pt x="13383" y="7114"/>
                  <a:pt x="13339" y="7090"/>
                </a:cubicBezTo>
                <a:cubicBezTo>
                  <a:pt x="13325" y="7082"/>
                  <a:pt x="13322" y="7076"/>
                  <a:pt x="13332" y="7076"/>
                </a:cubicBezTo>
                <a:cubicBezTo>
                  <a:pt x="13343" y="7076"/>
                  <a:pt x="13333" y="7068"/>
                  <a:pt x="13310" y="7059"/>
                </a:cubicBezTo>
                <a:cubicBezTo>
                  <a:pt x="13269" y="7043"/>
                  <a:pt x="13269" y="7042"/>
                  <a:pt x="13311" y="7033"/>
                </a:cubicBezTo>
                <a:cubicBezTo>
                  <a:pt x="13339" y="7027"/>
                  <a:pt x="13355" y="7010"/>
                  <a:pt x="13358" y="6989"/>
                </a:cubicBezTo>
                <a:cubicBezTo>
                  <a:pt x="13366" y="6932"/>
                  <a:pt x="13417" y="6921"/>
                  <a:pt x="13587" y="6939"/>
                </a:cubicBezTo>
                <a:cubicBezTo>
                  <a:pt x="13643" y="6946"/>
                  <a:pt x="13664" y="6945"/>
                  <a:pt x="13654" y="6936"/>
                </a:cubicBezTo>
                <a:cubicBezTo>
                  <a:pt x="13646" y="6929"/>
                  <a:pt x="13656" y="6920"/>
                  <a:pt x="13675" y="6916"/>
                </a:cubicBezTo>
                <a:cubicBezTo>
                  <a:pt x="13706" y="6910"/>
                  <a:pt x="13706" y="6906"/>
                  <a:pt x="13672" y="6886"/>
                </a:cubicBezTo>
                <a:cubicBezTo>
                  <a:pt x="13638" y="6865"/>
                  <a:pt x="13637" y="6861"/>
                  <a:pt x="13665" y="6850"/>
                </a:cubicBezTo>
                <a:cubicBezTo>
                  <a:pt x="13690" y="6839"/>
                  <a:pt x="13695" y="6811"/>
                  <a:pt x="13693" y="6724"/>
                </a:cubicBezTo>
                <a:cubicBezTo>
                  <a:pt x="13691" y="6663"/>
                  <a:pt x="13689" y="6608"/>
                  <a:pt x="13686" y="6601"/>
                </a:cubicBezTo>
                <a:cubicBezTo>
                  <a:pt x="13684" y="6595"/>
                  <a:pt x="13681" y="6586"/>
                  <a:pt x="13681" y="6583"/>
                </a:cubicBezTo>
                <a:cubicBezTo>
                  <a:pt x="13682" y="6579"/>
                  <a:pt x="13662" y="6577"/>
                  <a:pt x="13636" y="6577"/>
                </a:cubicBezTo>
                <a:cubicBezTo>
                  <a:pt x="13611" y="6578"/>
                  <a:pt x="13586" y="6572"/>
                  <a:pt x="13582" y="6566"/>
                </a:cubicBezTo>
                <a:cubicBezTo>
                  <a:pt x="13577" y="6559"/>
                  <a:pt x="13565" y="6543"/>
                  <a:pt x="13556" y="6529"/>
                </a:cubicBezTo>
                <a:cubicBezTo>
                  <a:pt x="13534" y="6498"/>
                  <a:pt x="13573" y="6473"/>
                  <a:pt x="13614" y="6491"/>
                </a:cubicBezTo>
                <a:cubicBezTo>
                  <a:pt x="13679" y="6521"/>
                  <a:pt x="13713" y="6457"/>
                  <a:pt x="13654" y="6414"/>
                </a:cubicBezTo>
                <a:cubicBezTo>
                  <a:pt x="13625" y="6393"/>
                  <a:pt x="13624" y="6394"/>
                  <a:pt x="13611" y="6423"/>
                </a:cubicBezTo>
                <a:cubicBezTo>
                  <a:pt x="13590" y="6469"/>
                  <a:pt x="13545" y="6484"/>
                  <a:pt x="13517" y="6456"/>
                </a:cubicBezTo>
                <a:cubicBezTo>
                  <a:pt x="13500" y="6438"/>
                  <a:pt x="13502" y="6430"/>
                  <a:pt x="13525" y="6419"/>
                </a:cubicBezTo>
                <a:cubicBezTo>
                  <a:pt x="13573" y="6397"/>
                  <a:pt x="13543" y="6384"/>
                  <a:pt x="13472" y="6395"/>
                </a:cubicBezTo>
                <a:cubicBezTo>
                  <a:pt x="13377" y="6410"/>
                  <a:pt x="13344" y="6383"/>
                  <a:pt x="13355" y="6299"/>
                </a:cubicBezTo>
                <a:cubicBezTo>
                  <a:pt x="13361" y="6251"/>
                  <a:pt x="13356" y="6231"/>
                  <a:pt x="13337" y="6229"/>
                </a:cubicBezTo>
                <a:cubicBezTo>
                  <a:pt x="13323" y="6228"/>
                  <a:pt x="13299" y="6227"/>
                  <a:pt x="13284" y="6227"/>
                </a:cubicBezTo>
                <a:cubicBezTo>
                  <a:pt x="13269" y="6226"/>
                  <a:pt x="13247" y="6217"/>
                  <a:pt x="13236" y="6207"/>
                </a:cubicBezTo>
                <a:cubicBezTo>
                  <a:pt x="13219" y="6193"/>
                  <a:pt x="13211" y="6194"/>
                  <a:pt x="13184" y="6214"/>
                </a:cubicBezTo>
                <a:cubicBezTo>
                  <a:pt x="13155" y="6235"/>
                  <a:pt x="13153" y="6235"/>
                  <a:pt x="13139" y="6216"/>
                </a:cubicBezTo>
                <a:cubicBezTo>
                  <a:pt x="13131" y="6205"/>
                  <a:pt x="13113" y="6200"/>
                  <a:pt x="13099" y="6205"/>
                </a:cubicBezTo>
                <a:cubicBezTo>
                  <a:pt x="13086" y="6209"/>
                  <a:pt x="13056" y="6212"/>
                  <a:pt x="13032" y="6210"/>
                </a:cubicBezTo>
                <a:cubicBezTo>
                  <a:pt x="12996" y="6208"/>
                  <a:pt x="12987" y="6213"/>
                  <a:pt x="12988" y="6239"/>
                </a:cubicBezTo>
                <a:cubicBezTo>
                  <a:pt x="12989" y="6265"/>
                  <a:pt x="12979" y="6273"/>
                  <a:pt x="12940" y="6276"/>
                </a:cubicBezTo>
                <a:cubicBezTo>
                  <a:pt x="12860" y="6282"/>
                  <a:pt x="12818" y="6270"/>
                  <a:pt x="12850" y="6249"/>
                </a:cubicBezTo>
                <a:cubicBezTo>
                  <a:pt x="12864" y="6239"/>
                  <a:pt x="12886" y="6235"/>
                  <a:pt x="12896" y="6238"/>
                </a:cubicBezTo>
                <a:cubicBezTo>
                  <a:pt x="12907" y="6242"/>
                  <a:pt x="12914" y="6232"/>
                  <a:pt x="12914" y="6217"/>
                </a:cubicBezTo>
                <a:cubicBezTo>
                  <a:pt x="12913" y="6193"/>
                  <a:pt x="12911" y="6192"/>
                  <a:pt x="12892" y="6210"/>
                </a:cubicBezTo>
                <a:cubicBezTo>
                  <a:pt x="12874" y="6227"/>
                  <a:pt x="12862" y="6228"/>
                  <a:pt x="12827" y="6216"/>
                </a:cubicBezTo>
                <a:cubicBezTo>
                  <a:pt x="12796" y="6205"/>
                  <a:pt x="12776" y="6205"/>
                  <a:pt x="12747" y="6215"/>
                </a:cubicBezTo>
                <a:cubicBezTo>
                  <a:pt x="12717" y="6225"/>
                  <a:pt x="12699" y="6225"/>
                  <a:pt x="12668" y="6213"/>
                </a:cubicBezTo>
                <a:cubicBezTo>
                  <a:pt x="12633" y="6199"/>
                  <a:pt x="12622" y="6199"/>
                  <a:pt x="12591" y="6214"/>
                </a:cubicBezTo>
                <a:cubicBezTo>
                  <a:pt x="12566" y="6227"/>
                  <a:pt x="12550" y="6229"/>
                  <a:pt x="12541" y="6221"/>
                </a:cubicBezTo>
                <a:cubicBezTo>
                  <a:pt x="12518" y="6201"/>
                  <a:pt x="12428" y="6206"/>
                  <a:pt x="12412" y="6229"/>
                </a:cubicBezTo>
                <a:cubicBezTo>
                  <a:pt x="12398" y="6248"/>
                  <a:pt x="12396" y="6247"/>
                  <a:pt x="12369" y="6227"/>
                </a:cubicBezTo>
                <a:cubicBezTo>
                  <a:pt x="12337" y="6203"/>
                  <a:pt x="12203" y="6197"/>
                  <a:pt x="12158" y="6217"/>
                </a:cubicBezTo>
                <a:cubicBezTo>
                  <a:pt x="12129" y="6230"/>
                  <a:pt x="12017" y="6230"/>
                  <a:pt x="11978" y="6216"/>
                </a:cubicBezTo>
                <a:cubicBezTo>
                  <a:pt x="11964" y="6211"/>
                  <a:pt x="11947" y="6213"/>
                  <a:pt x="11939" y="6220"/>
                </a:cubicBezTo>
                <a:cubicBezTo>
                  <a:pt x="11932" y="6226"/>
                  <a:pt x="11917" y="6228"/>
                  <a:pt x="11905" y="6224"/>
                </a:cubicBezTo>
                <a:cubicBezTo>
                  <a:pt x="11894" y="6220"/>
                  <a:pt x="11860" y="6226"/>
                  <a:pt x="11831" y="6236"/>
                </a:cubicBezTo>
                <a:cubicBezTo>
                  <a:pt x="11780" y="6255"/>
                  <a:pt x="11777" y="6254"/>
                  <a:pt x="11757" y="6226"/>
                </a:cubicBezTo>
                <a:cubicBezTo>
                  <a:pt x="11734" y="6192"/>
                  <a:pt x="11728" y="6191"/>
                  <a:pt x="11664" y="6210"/>
                </a:cubicBezTo>
                <a:cubicBezTo>
                  <a:pt x="11638" y="6218"/>
                  <a:pt x="11595" y="6225"/>
                  <a:pt x="11568" y="6227"/>
                </a:cubicBezTo>
                <a:cubicBezTo>
                  <a:pt x="11540" y="6228"/>
                  <a:pt x="11505" y="6236"/>
                  <a:pt x="11489" y="6244"/>
                </a:cubicBezTo>
                <a:cubicBezTo>
                  <a:pt x="11464" y="6255"/>
                  <a:pt x="11453" y="6252"/>
                  <a:pt x="11437" y="6229"/>
                </a:cubicBezTo>
                <a:cubicBezTo>
                  <a:pt x="11426" y="6214"/>
                  <a:pt x="11417" y="6205"/>
                  <a:pt x="11416" y="6210"/>
                </a:cubicBezTo>
                <a:cubicBezTo>
                  <a:pt x="11416" y="6215"/>
                  <a:pt x="11389" y="6214"/>
                  <a:pt x="11358" y="6207"/>
                </a:cubicBezTo>
                <a:cubicBezTo>
                  <a:pt x="11313" y="6198"/>
                  <a:pt x="11296" y="6199"/>
                  <a:pt x="11273" y="6216"/>
                </a:cubicBezTo>
                <a:cubicBezTo>
                  <a:pt x="11247" y="6236"/>
                  <a:pt x="11244" y="6235"/>
                  <a:pt x="11231" y="6217"/>
                </a:cubicBezTo>
                <a:cubicBezTo>
                  <a:pt x="11215" y="6195"/>
                  <a:pt x="11162" y="6201"/>
                  <a:pt x="11122" y="6230"/>
                </a:cubicBezTo>
                <a:cubicBezTo>
                  <a:pt x="11099" y="6247"/>
                  <a:pt x="11095" y="6247"/>
                  <a:pt x="11082" y="6229"/>
                </a:cubicBezTo>
                <a:cubicBezTo>
                  <a:pt x="11071" y="6214"/>
                  <a:pt x="11057" y="6211"/>
                  <a:pt x="11032" y="6219"/>
                </a:cubicBezTo>
                <a:cubicBezTo>
                  <a:pt x="11012" y="6225"/>
                  <a:pt x="10973" y="6227"/>
                  <a:pt x="10943" y="6225"/>
                </a:cubicBezTo>
                <a:cubicBezTo>
                  <a:pt x="10914" y="6223"/>
                  <a:pt x="10858" y="6218"/>
                  <a:pt x="10819" y="6215"/>
                </a:cubicBezTo>
                <a:cubicBezTo>
                  <a:pt x="10781" y="6212"/>
                  <a:pt x="10744" y="6214"/>
                  <a:pt x="10737" y="6221"/>
                </a:cubicBezTo>
                <a:cubicBezTo>
                  <a:pt x="10729" y="6228"/>
                  <a:pt x="10714" y="6228"/>
                  <a:pt x="10697" y="6220"/>
                </a:cubicBezTo>
                <a:cubicBezTo>
                  <a:pt x="10682" y="6213"/>
                  <a:pt x="10638" y="6210"/>
                  <a:pt x="10597" y="6213"/>
                </a:cubicBezTo>
                <a:cubicBezTo>
                  <a:pt x="10557" y="6215"/>
                  <a:pt x="10512" y="6211"/>
                  <a:pt x="10498" y="6205"/>
                </a:cubicBezTo>
                <a:cubicBezTo>
                  <a:pt x="10479" y="6197"/>
                  <a:pt x="10463" y="6197"/>
                  <a:pt x="10445" y="6206"/>
                </a:cubicBezTo>
                <a:cubicBezTo>
                  <a:pt x="10429" y="6213"/>
                  <a:pt x="10404" y="6213"/>
                  <a:pt x="10388" y="6208"/>
                </a:cubicBezTo>
                <a:cubicBezTo>
                  <a:pt x="10352" y="6196"/>
                  <a:pt x="10191" y="6204"/>
                  <a:pt x="10163" y="6219"/>
                </a:cubicBezTo>
                <a:cubicBezTo>
                  <a:pt x="10151" y="6225"/>
                  <a:pt x="10123" y="6231"/>
                  <a:pt x="10100" y="6231"/>
                </a:cubicBezTo>
                <a:cubicBezTo>
                  <a:pt x="10067" y="6231"/>
                  <a:pt x="10064" y="6235"/>
                  <a:pt x="10084" y="6248"/>
                </a:cubicBezTo>
                <a:cubicBezTo>
                  <a:pt x="10102" y="6260"/>
                  <a:pt x="10103" y="6267"/>
                  <a:pt x="10086" y="6273"/>
                </a:cubicBezTo>
                <a:cubicBezTo>
                  <a:pt x="10058" y="6282"/>
                  <a:pt x="10001" y="6258"/>
                  <a:pt x="10001" y="6236"/>
                </a:cubicBezTo>
                <a:cubicBezTo>
                  <a:pt x="10001" y="6226"/>
                  <a:pt x="9973" y="6224"/>
                  <a:pt x="9902" y="6228"/>
                </a:cubicBezTo>
                <a:cubicBezTo>
                  <a:pt x="9769" y="6235"/>
                  <a:pt x="9733" y="6227"/>
                  <a:pt x="9764" y="6196"/>
                </a:cubicBezTo>
                <a:cubicBezTo>
                  <a:pt x="9781" y="6179"/>
                  <a:pt x="9801" y="6173"/>
                  <a:pt x="9830" y="6178"/>
                </a:cubicBezTo>
                <a:cubicBezTo>
                  <a:pt x="9864" y="6184"/>
                  <a:pt x="9872" y="6180"/>
                  <a:pt x="9872" y="6156"/>
                </a:cubicBezTo>
                <a:cubicBezTo>
                  <a:pt x="9872" y="6140"/>
                  <a:pt x="9880" y="6124"/>
                  <a:pt x="9891" y="6120"/>
                </a:cubicBezTo>
                <a:cubicBezTo>
                  <a:pt x="9909" y="6114"/>
                  <a:pt x="9908" y="6084"/>
                  <a:pt x="9890" y="6044"/>
                </a:cubicBezTo>
                <a:cubicBezTo>
                  <a:pt x="9885" y="6034"/>
                  <a:pt x="9869" y="6020"/>
                  <a:pt x="9853" y="6013"/>
                </a:cubicBezTo>
                <a:cubicBezTo>
                  <a:pt x="9816" y="5997"/>
                  <a:pt x="9842" y="5969"/>
                  <a:pt x="9885" y="5978"/>
                </a:cubicBezTo>
                <a:cubicBezTo>
                  <a:pt x="9922" y="5985"/>
                  <a:pt x="9926" y="5943"/>
                  <a:pt x="9890" y="5931"/>
                </a:cubicBezTo>
                <a:cubicBezTo>
                  <a:pt x="9872" y="5925"/>
                  <a:pt x="9876" y="5918"/>
                  <a:pt x="9902" y="5908"/>
                </a:cubicBezTo>
                <a:cubicBezTo>
                  <a:pt x="9958" y="5886"/>
                  <a:pt x="9926" y="5848"/>
                  <a:pt x="9843" y="5837"/>
                </a:cubicBezTo>
                <a:cubicBezTo>
                  <a:pt x="9805" y="5833"/>
                  <a:pt x="9740" y="5829"/>
                  <a:pt x="9697" y="5830"/>
                </a:cubicBezTo>
                <a:cubicBezTo>
                  <a:pt x="9637" y="5832"/>
                  <a:pt x="9609" y="5827"/>
                  <a:pt x="9584" y="5808"/>
                </a:cubicBezTo>
                <a:cubicBezTo>
                  <a:pt x="9566" y="5793"/>
                  <a:pt x="9557" y="5776"/>
                  <a:pt x="9565" y="5770"/>
                </a:cubicBezTo>
                <a:cubicBezTo>
                  <a:pt x="9572" y="5763"/>
                  <a:pt x="9581" y="5734"/>
                  <a:pt x="9586" y="5704"/>
                </a:cubicBezTo>
                <a:cubicBezTo>
                  <a:pt x="9590" y="5675"/>
                  <a:pt x="9599" y="5648"/>
                  <a:pt x="9605" y="5645"/>
                </a:cubicBezTo>
                <a:cubicBezTo>
                  <a:pt x="9634" y="5629"/>
                  <a:pt x="9763" y="5614"/>
                  <a:pt x="9812" y="5622"/>
                </a:cubicBezTo>
                <a:cubicBezTo>
                  <a:pt x="9853" y="5628"/>
                  <a:pt x="9871" y="5625"/>
                  <a:pt x="9880" y="5613"/>
                </a:cubicBezTo>
                <a:cubicBezTo>
                  <a:pt x="9887" y="5603"/>
                  <a:pt x="9902" y="5599"/>
                  <a:pt x="9914" y="5603"/>
                </a:cubicBezTo>
                <a:cubicBezTo>
                  <a:pt x="9926" y="5607"/>
                  <a:pt x="9935" y="5605"/>
                  <a:pt x="9931" y="5597"/>
                </a:cubicBezTo>
                <a:cubicBezTo>
                  <a:pt x="9921" y="5571"/>
                  <a:pt x="9980" y="5571"/>
                  <a:pt x="9993" y="5597"/>
                </a:cubicBezTo>
                <a:cubicBezTo>
                  <a:pt x="9999" y="5611"/>
                  <a:pt x="10021" y="5621"/>
                  <a:pt x="10041" y="5620"/>
                </a:cubicBezTo>
                <a:cubicBezTo>
                  <a:pt x="10060" y="5619"/>
                  <a:pt x="10092" y="5621"/>
                  <a:pt x="10112" y="5626"/>
                </a:cubicBezTo>
                <a:cubicBezTo>
                  <a:pt x="10183" y="5643"/>
                  <a:pt x="10223" y="5629"/>
                  <a:pt x="10226" y="5586"/>
                </a:cubicBezTo>
                <a:cubicBezTo>
                  <a:pt x="10227" y="5563"/>
                  <a:pt x="10219" y="5538"/>
                  <a:pt x="10208" y="5530"/>
                </a:cubicBezTo>
                <a:cubicBezTo>
                  <a:pt x="10194" y="5520"/>
                  <a:pt x="10200" y="5513"/>
                  <a:pt x="10224" y="5508"/>
                </a:cubicBezTo>
                <a:cubicBezTo>
                  <a:pt x="10248" y="5503"/>
                  <a:pt x="10257" y="5490"/>
                  <a:pt x="10253" y="5470"/>
                </a:cubicBezTo>
                <a:cubicBezTo>
                  <a:pt x="10249" y="5450"/>
                  <a:pt x="10257" y="5439"/>
                  <a:pt x="10279" y="5438"/>
                </a:cubicBezTo>
                <a:cubicBezTo>
                  <a:pt x="10297" y="5437"/>
                  <a:pt x="10318" y="5435"/>
                  <a:pt x="10327" y="5433"/>
                </a:cubicBezTo>
                <a:cubicBezTo>
                  <a:pt x="10348" y="5430"/>
                  <a:pt x="10426" y="5430"/>
                  <a:pt x="10433" y="5433"/>
                </a:cubicBezTo>
                <a:cubicBezTo>
                  <a:pt x="10436" y="5435"/>
                  <a:pt x="10472" y="5438"/>
                  <a:pt x="10511" y="5439"/>
                </a:cubicBezTo>
                <a:cubicBezTo>
                  <a:pt x="10565" y="5442"/>
                  <a:pt x="10579" y="5438"/>
                  <a:pt x="10570" y="5425"/>
                </a:cubicBezTo>
                <a:cubicBezTo>
                  <a:pt x="10564" y="5416"/>
                  <a:pt x="10572" y="5406"/>
                  <a:pt x="10588" y="5402"/>
                </a:cubicBezTo>
                <a:cubicBezTo>
                  <a:pt x="10626" y="5394"/>
                  <a:pt x="10619" y="5337"/>
                  <a:pt x="10578" y="5320"/>
                </a:cubicBezTo>
                <a:cubicBezTo>
                  <a:pt x="10550" y="5308"/>
                  <a:pt x="10552" y="5303"/>
                  <a:pt x="10588" y="5282"/>
                </a:cubicBezTo>
                <a:cubicBezTo>
                  <a:pt x="10610" y="5268"/>
                  <a:pt x="10645" y="5257"/>
                  <a:pt x="10667" y="5257"/>
                </a:cubicBezTo>
                <a:cubicBezTo>
                  <a:pt x="10691" y="5257"/>
                  <a:pt x="10701" y="5252"/>
                  <a:pt x="10694" y="5241"/>
                </a:cubicBezTo>
                <a:cubicBezTo>
                  <a:pt x="10681" y="5222"/>
                  <a:pt x="10720" y="5204"/>
                  <a:pt x="10739" y="5221"/>
                </a:cubicBezTo>
                <a:cubicBezTo>
                  <a:pt x="10746" y="5227"/>
                  <a:pt x="10765" y="5230"/>
                  <a:pt x="10782" y="5226"/>
                </a:cubicBezTo>
                <a:cubicBezTo>
                  <a:pt x="10800" y="5223"/>
                  <a:pt x="10827" y="5224"/>
                  <a:pt x="10842" y="5231"/>
                </a:cubicBezTo>
                <a:cubicBezTo>
                  <a:pt x="10857" y="5237"/>
                  <a:pt x="10888" y="5245"/>
                  <a:pt x="10911" y="5248"/>
                </a:cubicBezTo>
                <a:cubicBezTo>
                  <a:pt x="10944" y="5253"/>
                  <a:pt x="10954" y="5248"/>
                  <a:pt x="10956" y="5227"/>
                </a:cubicBezTo>
                <a:cubicBezTo>
                  <a:pt x="10958" y="5212"/>
                  <a:pt x="10946" y="5197"/>
                  <a:pt x="10929" y="5194"/>
                </a:cubicBezTo>
                <a:cubicBezTo>
                  <a:pt x="10902" y="5188"/>
                  <a:pt x="10902" y="5183"/>
                  <a:pt x="10930" y="5161"/>
                </a:cubicBezTo>
                <a:cubicBezTo>
                  <a:pt x="10949" y="5147"/>
                  <a:pt x="10958" y="5125"/>
                  <a:pt x="10951" y="5111"/>
                </a:cubicBezTo>
                <a:cubicBezTo>
                  <a:pt x="10938" y="5081"/>
                  <a:pt x="10983" y="5057"/>
                  <a:pt x="11054" y="5055"/>
                </a:cubicBezTo>
                <a:cubicBezTo>
                  <a:pt x="11082" y="5055"/>
                  <a:pt x="11121" y="5046"/>
                  <a:pt x="11141" y="5037"/>
                </a:cubicBezTo>
                <a:cubicBezTo>
                  <a:pt x="11175" y="5021"/>
                  <a:pt x="11180" y="5022"/>
                  <a:pt x="11198" y="5047"/>
                </a:cubicBezTo>
                <a:lnTo>
                  <a:pt x="11217" y="5076"/>
                </a:lnTo>
                <a:lnTo>
                  <a:pt x="11238" y="5046"/>
                </a:lnTo>
                <a:cubicBezTo>
                  <a:pt x="11250" y="5029"/>
                  <a:pt x="11255" y="5002"/>
                  <a:pt x="11249" y="4985"/>
                </a:cubicBezTo>
                <a:cubicBezTo>
                  <a:pt x="11243" y="4968"/>
                  <a:pt x="11250" y="4952"/>
                  <a:pt x="11263" y="4947"/>
                </a:cubicBezTo>
                <a:cubicBezTo>
                  <a:pt x="11281" y="4941"/>
                  <a:pt x="11282" y="4934"/>
                  <a:pt x="11265" y="4923"/>
                </a:cubicBezTo>
                <a:cubicBezTo>
                  <a:pt x="11249" y="4912"/>
                  <a:pt x="11248" y="4905"/>
                  <a:pt x="11263" y="4899"/>
                </a:cubicBezTo>
                <a:cubicBezTo>
                  <a:pt x="11301" y="4887"/>
                  <a:pt x="11291" y="4855"/>
                  <a:pt x="11252" y="4863"/>
                </a:cubicBezTo>
                <a:cubicBezTo>
                  <a:pt x="11233" y="4867"/>
                  <a:pt x="11209" y="4867"/>
                  <a:pt x="11198" y="4863"/>
                </a:cubicBezTo>
                <a:cubicBezTo>
                  <a:pt x="11167" y="4853"/>
                  <a:pt x="11219" y="4823"/>
                  <a:pt x="11267" y="4823"/>
                </a:cubicBezTo>
                <a:cubicBezTo>
                  <a:pt x="11315" y="4823"/>
                  <a:pt x="11319" y="4808"/>
                  <a:pt x="11275" y="4788"/>
                </a:cubicBezTo>
                <a:cubicBezTo>
                  <a:pt x="11257" y="4779"/>
                  <a:pt x="11247" y="4764"/>
                  <a:pt x="11254" y="4752"/>
                </a:cubicBezTo>
                <a:cubicBezTo>
                  <a:pt x="11261" y="4739"/>
                  <a:pt x="11251" y="4729"/>
                  <a:pt x="11228" y="4724"/>
                </a:cubicBezTo>
                <a:cubicBezTo>
                  <a:pt x="11196" y="4717"/>
                  <a:pt x="11199" y="4713"/>
                  <a:pt x="11252" y="4690"/>
                </a:cubicBezTo>
                <a:cubicBezTo>
                  <a:pt x="11307" y="4666"/>
                  <a:pt x="11312" y="4659"/>
                  <a:pt x="11292" y="4628"/>
                </a:cubicBezTo>
                <a:cubicBezTo>
                  <a:pt x="11269" y="4591"/>
                  <a:pt x="11279" y="4521"/>
                  <a:pt x="11310" y="4511"/>
                </a:cubicBezTo>
                <a:cubicBezTo>
                  <a:pt x="11321" y="4507"/>
                  <a:pt x="11378" y="4502"/>
                  <a:pt x="11439" y="4500"/>
                </a:cubicBezTo>
                <a:cubicBezTo>
                  <a:pt x="11588" y="4493"/>
                  <a:pt x="11630" y="4472"/>
                  <a:pt x="11579" y="4427"/>
                </a:cubicBezTo>
                <a:cubicBezTo>
                  <a:pt x="11568" y="4418"/>
                  <a:pt x="11574" y="4410"/>
                  <a:pt x="11595" y="4405"/>
                </a:cubicBezTo>
                <a:cubicBezTo>
                  <a:pt x="11624" y="4399"/>
                  <a:pt x="11623" y="4394"/>
                  <a:pt x="11587" y="4366"/>
                </a:cubicBezTo>
                <a:cubicBezTo>
                  <a:pt x="11555" y="4341"/>
                  <a:pt x="11551" y="4330"/>
                  <a:pt x="11571" y="4320"/>
                </a:cubicBezTo>
                <a:cubicBezTo>
                  <a:pt x="11585" y="4312"/>
                  <a:pt x="11596" y="4292"/>
                  <a:pt x="11596" y="4274"/>
                </a:cubicBezTo>
                <a:cubicBezTo>
                  <a:pt x="11597" y="4256"/>
                  <a:pt x="11605" y="4237"/>
                  <a:pt x="11613" y="4230"/>
                </a:cubicBezTo>
                <a:cubicBezTo>
                  <a:pt x="11620" y="4223"/>
                  <a:pt x="11624" y="4207"/>
                  <a:pt x="11621" y="4195"/>
                </a:cubicBezTo>
                <a:cubicBezTo>
                  <a:pt x="11612" y="4164"/>
                  <a:pt x="11668" y="4119"/>
                  <a:pt x="11716" y="4119"/>
                </a:cubicBezTo>
                <a:cubicBezTo>
                  <a:pt x="11737" y="4119"/>
                  <a:pt x="11761" y="4113"/>
                  <a:pt x="11769" y="4107"/>
                </a:cubicBezTo>
                <a:cubicBezTo>
                  <a:pt x="11776" y="4100"/>
                  <a:pt x="11799" y="4098"/>
                  <a:pt x="11820" y="4101"/>
                </a:cubicBezTo>
                <a:cubicBezTo>
                  <a:pt x="11844" y="4106"/>
                  <a:pt x="11865" y="4101"/>
                  <a:pt x="11873" y="4089"/>
                </a:cubicBezTo>
                <a:cubicBezTo>
                  <a:pt x="11882" y="4077"/>
                  <a:pt x="11902" y="4072"/>
                  <a:pt x="11930" y="4076"/>
                </a:cubicBezTo>
                <a:cubicBezTo>
                  <a:pt x="11970" y="4082"/>
                  <a:pt x="11972" y="4076"/>
                  <a:pt x="11968" y="3968"/>
                </a:cubicBezTo>
                <a:cubicBezTo>
                  <a:pt x="11966" y="3906"/>
                  <a:pt x="11954" y="3846"/>
                  <a:pt x="11942" y="3835"/>
                </a:cubicBezTo>
                <a:cubicBezTo>
                  <a:pt x="11926" y="3821"/>
                  <a:pt x="11929" y="3809"/>
                  <a:pt x="11954" y="3794"/>
                </a:cubicBezTo>
                <a:cubicBezTo>
                  <a:pt x="11972" y="3782"/>
                  <a:pt x="11993" y="3763"/>
                  <a:pt x="12000" y="3752"/>
                </a:cubicBezTo>
                <a:cubicBezTo>
                  <a:pt x="12009" y="3738"/>
                  <a:pt x="12024" y="3734"/>
                  <a:pt x="12041" y="3739"/>
                </a:cubicBezTo>
                <a:cubicBezTo>
                  <a:pt x="12055" y="3744"/>
                  <a:pt x="12123" y="3749"/>
                  <a:pt x="12190" y="3749"/>
                </a:cubicBezTo>
                <a:cubicBezTo>
                  <a:pt x="12310" y="3750"/>
                  <a:pt x="12312" y="3748"/>
                  <a:pt x="12319" y="3714"/>
                </a:cubicBezTo>
                <a:cubicBezTo>
                  <a:pt x="12330" y="3656"/>
                  <a:pt x="12314" y="3626"/>
                  <a:pt x="12274" y="3626"/>
                </a:cubicBezTo>
                <a:cubicBezTo>
                  <a:pt x="12217" y="3626"/>
                  <a:pt x="12182" y="3602"/>
                  <a:pt x="12211" y="3583"/>
                </a:cubicBezTo>
                <a:cubicBezTo>
                  <a:pt x="12229" y="3571"/>
                  <a:pt x="12241" y="3570"/>
                  <a:pt x="12264" y="3581"/>
                </a:cubicBezTo>
                <a:cubicBezTo>
                  <a:pt x="12307" y="3600"/>
                  <a:pt x="12319" y="3588"/>
                  <a:pt x="12319" y="3526"/>
                </a:cubicBezTo>
                <a:cubicBezTo>
                  <a:pt x="12319" y="3492"/>
                  <a:pt x="12304" y="3464"/>
                  <a:pt x="12282" y="3450"/>
                </a:cubicBezTo>
                <a:cubicBezTo>
                  <a:pt x="12248" y="3430"/>
                  <a:pt x="12249" y="3428"/>
                  <a:pt x="12293" y="3415"/>
                </a:cubicBezTo>
                <a:cubicBezTo>
                  <a:pt x="12328" y="3405"/>
                  <a:pt x="12337" y="3394"/>
                  <a:pt x="12327" y="3373"/>
                </a:cubicBezTo>
                <a:cubicBezTo>
                  <a:pt x="12320" y="3357"/>
                  <a:pt x="12322" y="3336"/>
                  <a:pt x="12333" y="3325"/>
                </a:cubicBezTo>
                <a:cubicBezTo>
                  <a:pt x="12344" y="3313"/>
                  <a:pt x="12360" y="3294"/>
                  <a:pt x="12367" y="3282"/>
                </a:cubicBezTo>
                <a:cubicBezTo>
                  <a:pt x="12383" y="3255"/>
                  <a:pt x="12421" y="3268"/>
                  <a:pt x="12423" y="3302"/>
                </a:cubicBezTo>
                <a:cubicBezTo>
                  <a:pt x="12424" y="3318"/>
                  <a:pt x="12429" y="3321"/>
                  <a:pt x="12436" y="3310"/>
                </a:cubicBezTo>
                <a:cubicBezTo>
                  <a:pt x="12442" y="3300"/>
                  <a:pt x="12451" y="3284"/>
                  <a:pt x="12457" y="3274"/>
                </a:cubicBezTo>
                <a:cubicBezTo>
                  <a:pt x="12466" y="3260"/>
                  <a:pt x="12472" y="3261"/>
                  <a:pt x="12497" y="3280"/>
                </a:cubicBezTo>
                <a:cubicBezTo>
                  <a:pt x="12527" y="3302"/>
                  <a:pt x="12530" y="3302"/>
                  <a:pt x="12530" y="3277"/>
                </a:cubicBezTo>
                <a:cubicBezTo>
                  <a:pt x="12530" y="3263"/>
                  <a:pt x="12509" y="3245"/>
                  <a:pt x="12485" y="3238"/>
                </a:cubicBezTo>
                <a:cubicBezTo>
                  <a:pt x="12450" y="3228"/>
                  <a:pt x="12446" y="3222"/>
                  <a:pt x="12465" y="3209"/>
                </a:cubicBezTo>
                <a:cubicBezTo>
                  <a:pt x="12479" y="3200"/>
                  <a:pt x="12484" y="3188"/>
                  <a:pt x="12476" y="3182"/>
                </a:cubicBezTo>
                <a:cubicBezTo>
                  <a:pt x="12455" y="3163"/>
                  <a:pt x="12506" y="3153"/>
                  <a:pt x="12546" y="3169"/>
                </a:cubicBezTo>
                <a:cubicBezTo>
                  <a:pt x="12566" y="3176"/>
                  <a:pt x="12551" y="3168"/>
                  <a:pt x="12513" y="3149"/>
                </a:cubicBezTo>
                <a:lnTo>
                  <a:pt x="12446" y="3116"/>
                </a:lnTo>
                <a:lnTo>
                  <a:pt x="12488" y="3086"/>
                </a:lnTo>
                <a:lnTo>
                  <a:pt x="12530" y="3057"/>
                </a:lnTo>
                <a:lnTo>
                  <a:pt x="12604" y="3104"/>
                </a:lnTo>
                <a:lnTo>
                  <a:pt x="12679" y="3151"/>
                </a:lnTo>
                <a:lnTo>
                  <a:pt x="12665" y="3092"/>
                </a:lnTo>
                <a:cubicBezTo>
                  <a:pt x="12657" y="3060"/>
                  <a:pt x="12643" y="3024"/>
                  <a:pt x="12633" y="3013"/>
                </a:cubicBezTo>
                <a:cubicBezTo>
                  <a:pt x="12622" y="3001"/>
                  <a:pt x="12619" y="2987"/>
                  <a:pt x="12626" y="2981"/>
                </a:cubicBezTo>
                <a:cubicBezTo>
                  <a:pt x="12633" y="2975"/>
                  <a:pt x="12629" y="2969"/>
                  <a:pt x="12616" y="2969"/>
                </a:cubicBezTo>
                <a:cubicBezTo>
                  <a:pt x="12604" y="2969"/>
                  <a:pt x="12592" y="2976"/>
                  <a:pt x="12592" y="2985"/>
                </a:cubicBezTo>
                <a:cubicBezTo>
                  <a:pt x="12592" y="2993"/>
                  <a:pt x="12575" y="3009"/>
                  <a:pt x="12552" y="3021"/>
                </a:cubicBezTo>
                <a:cubicBezTo>
                  <a:pt x="12514" y="3039"/>
                  <a:pt x="12509" y="3040"/>
                  <a:pt x="12491" y="3022"/>
                </a:cubicBezTo>
                <a:cubicBezTo>
                  <a:pt x="12480" y="3011"/>
                  <a:pt x="12463" y="3003"/>
                  <a:pt x="12454" y="3004"/>
                </a:cubicBezTo>
                <a:cubicBezTo>
                  <a:pt x="12445" y="3005"/>
                  <a:pt x="12427" y="2994"/>
                  <a:pt x="12414" y="2980"/>
                </a:cubicBezTo>
                <a:cubicBezTo>
                  <a:pt x="12400" y="2966"/>
                  <a:pt x="12365" y="2946"/>
                  <a:pt x="12337" y="2935"/>
                </a:cubicBezTo>
                <a:cubicBezTo>
                  <a:pt x="12308" y="2925"/>
                  <a:pt x="12291" y="2922"/>
                  <a:pt x="12300" y="2930"/>
                </a:cubicBezTo>
                <a:close/>
                <a:moveTo>
                  <a:pt x="10298" y="4060"/>
                </a:moveTo>
                <a:cubicBezTo>
                  <a:pt x="10275" y="4060"/>
                  <a:pt x="10272" y="4099"/>
                  <a:pt x="10293" y="4111"/>
                </a:cubicBezTo>
                <a:cubicBezTo>
                  <a:pt x="10314" y="4123"/>
                  <a:pt x="10325" y="4121"/>
                  <a:pt x="10311" y="4108"/>
                </a:cubicBezTo>
                <a:cubicBezTo>
                  <a:pt x="10304" y="4102"/>
                  <a:pt x="10309" y="4094"/>
                  <a:pt x="10321" y="4090"/>
                </a:cubicBezTo>
                <a:cubicBezTo>
                  <a:pt x="10345" y="4082"/>
                  <a:pt x="10329" y="4060"/>
                  <a:pt x="10298" y="4060"/>
                </a:cubicBezTo>
                <a:close/>
                <a:moveTo>
                  <a:pt x="10342" y="4166"/>
                </a:moveTo>
                <a:cubicBezTo>
                  <a:pt x="10329" y="4166"/>
                  <a:pt x="10325" y="4172"/>
                  <a:pt x="10332" y="4178"/>
                </a:cubicBezTo>
                <a:cubicBezTo>
                  <a:pt x="10339" y="4184"/>
                  <a:pt x="10349" y="4189"/>
                  <a:pt x="10355" y="4189"/>
                </a:cubicBezTo>
                <a:cubicBezTo>
                  <a:pt x="10360" y="4189"/>
                  <a:pt x="10364" y="4184"/>
                  <a:pt x="10364" y="4178"/>
                </a:cubicBezTo>
                <a:cubicBezTo>
                  <a:pt x="10364" y="4172"/>
                  <a:pt x="10354" y="4166"/>
                  <a:pt x="10342" y="4166"/>
                </a:cubicBezTo>
                <a:close/>
                <a:moveTo>
                  <a:pt x="9671" y="4330"/>
                </a:moveTo>
                <a:cubicBezTo>
                  <a:pt x="9637" y="4330"/>
                  <a:pt x="9634" y="4333"/>
                  <a:pt x="9656" y="4348"/>
                </a:cubicBezTo>
                <a:cubicBezTo>
                  <a:pt x="9671" y="4358"/>
                  <a:pt x="9680" y="4379"/>
                  <a:pt x="9674" y="4395"/>
                </a:cubicBezTo>
                <a:cubicBezTo>
                  <a:pt x="9668" y="4411"/>
                  <a:pt x="9670" y="4421"/>
                  <a:pt x="9679" y="4418"/>
                </a:cubicBezTo>
                <a:cubicBezTo>
                  <a:pt x="9688" y="4415"/>
                  <a:pt x="9700" y="4394"/>
                  <a:pt x="9705" y="4372"/>
                </a:cubicBezTo>
                <a:cubicBezTo>
                  <a:pt x="9712" y="4337"/>
                  <a:pt x="9705" y="4330"/>
                  <a:pt x="9671" y="4330"/>
                </a:cubicBezTo>
                <a:close/>
                <a:moveTo>
                  <a:pt x="4915" y="4507"/>
                </a:moveTo>
                <a:cubicBezTo>
                  <a:pt x="4880" y="4507"/>
                  <a:pt x="4841" y="4515"/>
                  <a:pt x="4819" y="4529"/>
                </a:cubicBezTo>
                <a:cubicBezTo>
                  <a:pt x="4799" y="4542"/>
                  <a:pt x="4768" y="4553"/>
                  <a:pt x="4750" y="4553"/>
                </a:cubicBezTo>
                <a:cubicBezTo>
                  <a:pt x="4722" y="4554"/>
                  <a:pt x="4723" y="4556"/>
                  <a:pt x="4753" y="4566"/>
                </a:cubicBezTo>
                <a:cubicBezTo>
                  <a:pt x="4807" y="4583"/>
                  <a:pt x="4798" y="4647"/>
                  <a:pt x="4738" y="4659"/>
                </a:cubicBezTo>
                <a:cubicBezTo>
                  <a:pt x="4712" y="4664"/>
                  <a:pt x="4685" y="4680"/>
                  <a:pt x="4679" y="4694"/>
                </a:cubicBezTo>
                <a:cubicBezTo>
                  <a:pt x="4671" y="4711"/>
                  <a:pt x="4656" y="4717"/>
                  <a:pt x="4639" y="4711"/>
                </a:cubicBezTo>
                <a:cubicBezTo>
                  <a:pt x="4607" y="4700"/>
                  <a:pt x="4213" y="4701"/>
                  <a:pt x="4149" y="4712"/>
                </a:cubicBezTo>
                <a:cubicBezTo>
                  <a:pt x="4097" y="4721"/>
                  <a:pt x="4091" y="4747"/>
                  <a:pt x="4140" y="4758"/>
                </a:cubicBezTo>
                <a:cubicBezTo>
                  <a:pt x="4165" y="4763"/>
                  <a:pt x="4169" y="4769"/>
                  <a:pt x="4153" y="4780"/>
                </a:cubicBezTo>
                <a:cubicBezTo>
                  <a:pt x="4129" y="4795"/>
                  <a:pt x="4129" y="4820"/>
                  <a:pt x="4154" y="4842"/>
                </a:cubicBezTo>
                <a:cubicBezTo>
                  <a:pt x="4179" y="4863"/>
                  <a:pt x="4092" y="4897"/>
                  <a:pt x="4030" y="4891"/>
                </a:cubicBezTo>
                <a:cubicBezTo>
                  <a:pt x="4000" y="4887"/>
                  <a:pt x="3971" y="4888"/>
                  <a:pt x="3966" y="4893"/>
                </a:cubicBezTo>
                <a:cubicBezTo>
                  <a:pt x="3961" y="4898"/>
                  <a:pt x="3929" y="4901"/>
                  <a:pt x="3894" y="4899"/>
                </a:cubicBezTo>
                <a:cubicBezTo>
                  <a:pt x="3859" y="4896"/>
                  <a:pt x="3824" y="4899"/>
                  <a:pt x="3816" y="4906"/>
                </a:cubicBezTo>
                <a:cubicBezTo>
                  <a:pt x="3808" y="4913"/>
                  <a:pt x="3786" y="4911"/>
                  <a:pt x="3759" y="4900"/>
                </a:cubicBezTo>
                <a:cubicBezTo>
                  <a:pt x="3708" y="4881"/>
                  <a:pt x="3610" y="4887"/>
                  <a:pt x="3532" y="4914"/>
                </a:cubicBezTo>
                <a:cubicBezTo>
                  <a:pt x="3486" y="4931"/>
                  <a:pt x="3482" y="4931"/>
                  <a:pt x="3471" y="4907"/>
                </a:cubicBezTo>
                <a:cubicBezTo>
                  <a:pt x="3458" y="4880"/>
                  <a:pt x="3420" y="4872"/>
                  <a:pt x="3421" y="4897"/>
                </a:cubicBezTo>
                <a:cubicBezTo>
                  <a:pt x="3421" y="4905"/>
                  <a:pt x="3430" y="4931"/>
                  <a:pt x="3440" y="4955"/>
                </a:cubicBezTo>
                <a:cubicBezTo>
                  <a:pt x="3450" y="4979"/>
                  <a:pt x="3452" y="5001"/>
                  <a:pt x="3445" y="5005"/>
                </a:cubicBezTo>
                <a:cubicBezTo>
                  <a:pt x="3437" y="5009"/>
                  <a:pt x="3430" y="5027"/>
                  <a:pt x="3430" y="5044"/>
                </a:cubicBezTo>
                <a:cubicBezTo>
                  <a:pt x="3430" y="5071"/>
                  <a:pt x="3422" y="5076"/>
                  <a:pt x="3356" y="5077"/>
                </a:cubicBezTo>
                <a:cubicBezTo>
                  <a:pt x="3315" y="5078"/>
                  <a:pt x="3270" y="5079"/>
                  <a:pt x="3257" y="5080"/>
                </a:cubicBezTo>
                <a:cubicBezTo>
                  <a:pt x="3243" y="5081"/>
                  <a:pt x="3226" y="5092"/>
                  <a:pt x="3220" y="5106"/>
                </a:cubicBezTo>
                <a:cubicBezTo>
                  <a:pt x="3209" y="5128"/>
                  <a:pt x="3203" y="5130"/>
                  <a:pt x="3175" y="5117"/>
                </a:cubicBezTo>
                <a:cubicBezTo>
                  <a:pt x="3123" y="5093"/>
                  <a:pt x="3079" y="5121"/>
                  <a:pt x="3083" y="5175"/>
                </a:cubicBezTo>
                <a:cubicBezTo>
                  <a:pt x="3086" y="5212"/>
                  <a:pt x="3091" y="5217"/>
                  <a:pt x="3112" y="5202"/>
                </a:cubicBezTo>
                <a:cubicBezTo>
                  <a:pt x="3134" y="5185"/>
                  <a:pt x="3139" y="5186"/>
                  <a:pt x="3162" y="5209"/>
                </a:cubicBezTo>
                <a:cubicBezTo>
                  <a:pt x="3184" y="5232"/>
                  <a:pt x="3181" y="5240"/>
                  <a:pt x="3138" y="5265"/>
                </a:cubicBezTo>
                <a:cubicBezTo>
                  <a:pt x="3099" y="5288"/>
                  <a:pt x="3090" y="5306"/>
                  <a:pt x="3093" y="5347"/>
                </a:cubicBezTo>
                <a:cubicBezTo>
                  <a:pt x="3095" y="5376"/>
                  <a:pt x="3108" y="5407"/>
                  <a:pt x="3123" y="5417"/>
                </a:cubicBezTo>
                <a:cubicBezTo>
                  <a:pt x="3146" y="5432"/>
                  <a:pt x="3146" y="5438"/>
                  <a:pt x="3120" y="5449"/>
                </a:cubicBezTo>
                <a:cubicBezTo>
                  <a:pt x="3103" y="5456"/>
                  <a:pt x="3088" y="5479"/>
                  <a:pt x="3088" y="5497"/>
                </a:cubicBezTo>
                <a:cubicBezTo>
                  <a:pt x="3088" y="5526"/>
                  <a:pt x="3077" y="5533"/>
                  <a:pt x="3020" y="5542"/>
                </a:cubicBezTo>
                <a:cubicBezTo>
                  <a:pt x="2962" y="5550"/>
                  <a:pt x="2951" y="5556"/>
                  <a:pt x="2953" y="5586"/>
                </a:cubicBezTo>
                <a:cubicBezTo>
                  <a:pt x="2954" y="5613"/>
                  <a:pt x="2963" y="5618"/>
                  <a:pt x="2990" y="5611"/>
                </a:cubicBezTo>
                <a:cubicBezTo>
                  <a:pt x="3039" y="5599"/>
                  <a:pt x="3120" y="5602"/>
                  <a:pt x="3121" y="5616"/>
                </a:cubicBezTo>
                <a:cubicBezTo>
                  <a:pt x="3122" y="5622"/>
                  <a:pt x="3146" y="5634"/>
                  <a:pt x="3175" y="5642"/>
                </a:cubicBezTo>
                <a:cubicBezTo>
                  <a:pt x="3219" y="5655"/>
                  <a:pt x="3224" y="5661"/>
                  <a:pt x="3204" y="5682"/>
                </a:cubicBezTo>
                <a:cubicBezTo>
                  <a:pt x="3187" y="5698"/>
                  <a:pt x="3174" y="5702"/>
                  <a:pt x="3158" y="5694"/>
                </a:cubicBezTo>
                <a:cubicBezTo>
                  <a:pt x="3146" y="5687"/>
                  <a:pt x="3124" y="5684"/>
                  <a:pt x="3109" y="5688"/>
                </a:cubicBezTo>
                <a:cubicBezTo>
                  <a:pt x="3074" y="5695"/>
                  <a:pt x="3092" y="5727"/>
                  <a:pt x="3142" y="5747"/>
                </a:cubicBezTo>
                <a:cubicBezTo>
                  <a:pt x="3179" y="5761"/>
                  <a:pt x="3178" y="5815"/>
                  <a:pt x="3139" y="5828"/>
                </a:cubicBezTo>
                <a:cubicBezTo>
                  <a:pt x="3129" y="5831"/>
                  <a:pt x="3064" y="5835"/>
                  <a:pt x="2996" y="5837"/>
                </a:cubicBezTo>
                <a:cubicBezTo>
                  <a:pt x="2928" y="5840"/>
                  <a:pt x="2874" y="5842"/>
                  <a:pt x="2874" y="5844"/>
                </a:cubicBezTo>
                <a:cubicBezTo>
                  <a:pt x="2874" y="5855"/>
                  <a:pt x="2771" y="5848"/>
                  <a:pt x="2758" y="5835"/>
                </a:cubicBezTo>
                <a:cubicBezTo>
                  <a:pt x="2747" y="5824"/>
                  <a:pt x="2742" y="5835"/>
                  <a:pt x="2743" y="5863"/>
                </a:cubicBezTo>
                <a:cubicBezTo>
                  <a:pt x="2745" y="5888"/>
                  <a:pt x="2756" y="5909"/>
                  <a:pt x="2768" y="5909"/>
                </a:cubicBezTo>
                <a:cubicBezTo>
                  <a:pt x="2809" y="5909"/>
                  <a:pt x="2839" y="5927"/>
                  <a:pt x="2827" y="5944"/>
                </a:cubicBezTo>
                <a:cubicBezTo>
                  <a:pt x="2820" y="5954"/>
                  <a:pt x="2825" y="5969"/>
                  <a:pt x="2838" y="5978"/>
                </a:cubicBezTo>
                <a:cubicBezTo>
                  <a:pt x="2856" y="5989"/>
                  <a:pt x="2853" y="5998"/>
                  <a:pt x="2822" y="6013"/>
                </a:cubicBezTo>
                <a:cubicBezTo>
                  <a:pt x="2796" y="6026"/>
                  <a:pt x="2777" y="6029"/>
                  <a:pt x="2768" y="6021"/>
                </a:cubicBezTo>
                <a:cubicBezTo>
                  <a:pt x="2751" y="6006"/>
                  <a:pt x="2674" y="6025"/>
                  <a:pt x="2632" y="6054"/>
                </a:cubicBezTo>
                <a:cubicBezTo>
                  <a:pt x="2609" y="6071"/>
                  <a:pt x="2605" y="6070"/>
                  <a:pt x="2594" y="6047"/>
                </a:cubicBezTo>
                <a:cubicBezTo>
                  <a:pt x="2584" y="6027"/>
                  <a:pt x="2561" y="6021"/>
                  <a:pt x="2491" y="6018"/>
                </a:cubicBezTo>
                <a:lnTo>
                  <a:pt x="2401" y="6015"/>
                </a:lnTo>
                <a:lnTo>
                  <a:pt x="2404" y="6084"/>
                </a:lnTo>
                <a:cubicBezTo>
                  <a:pt x="2406" y="6123"/>
                  <a:pt x="2411" y="6163"/>
                  <a:pt x="2415" y="6172"/>
                </a:cubicBezTo>
                <a:cubicBezTo>
                  <a:pt x="2420" y="6183"/>
                  <a:pt x="2398" y="6194"/>
                  <a:pt x="2354" y="6202"/>
                </a:cubicBezTo>
                <a:cubicBezTo>
                  <a:pt x="2316" y="6209"/>
                  <a:pt x="2274" y="6220"/>
                  <a:pt x="2261" y="6228"/>
                </a:cubicBezTo>
                <a:cubicBezTo>
                  <a:pt x="2248" y="6235"/>
                  <a:pt x="2220" y="6238"/>
                  <a:pt x="2201" y="6234"/>
                </a:cubicBezTo>
                <a:cubicBezTo>
                  <a:pt x="2172" y="6228"/>
                  <a:pt x="2171" y="6230"/>
                  <a:pt x="2193" y="6245"/>
                </a:cubicBezTo>
                <a:cubicBezTo>
                  <a:pt x="2215" y="6260"/>
                  <a:pt x="2215" y="6266"/>
                  <a:pt x="2188" y="6278"/>
                </a:cubicBezTo>
                <a:cubicBezTo>
                  <a:pt x="2171" y="6286"/>
                  <a:pt x="2137" y="6290"/>
                  <a:pt x="2114" y="6287"/>
                </a:cubicBezTo>
                <a:cubicBezTo>
                  <a:pt x="2092" y="6283"/>
                  <a:pt x="2069" y="6287"/>
                  <a:pt x="2063" y="6295"/>
                </a:cubicBezTo>
                <a:cubicBezTo>
                  <a:pt x="2056" y="6305"/>
                  <a:pt x="2030" y="6308"/>
                  <a:pt x="1994" y="6304"/>
                </a:cubicBezTo>
                <a:cubicBezTo>
                  <a:pt x="1952" y="6300"/>
                  <a:pt x="1926" y="6304"/>
                  <a:pt x="1905" y="6319"/>
                </a:cubicBezTo>
                <a:cubicBezTo>
                  <a:pt x="1873" y="6344"/>
                  <a:pt x="1867" y="6365"/>
                  <a:pt x="1896" y="6355"/>
                </a:cubicBezTo>
                <a:cubicBezTo>
                  <a:pt x="1906" y="6352"/>
                  <a:pt x="1928" y="6356"/>
                  <a:pt x="1942" y="6366"/>
                </a:cubicBezTo>
                <a:cubicBezTo>
                  <a:pt x="1957" y="6376"/>
                  <a:pt x="1978" y="6384"/>
                  <a:pt x="1991" y="6384"/>
                </a:cubicBezTo>
                <a:cubicBezTo>
                  <a:pt x="2030" y="6384"/>
                  <a:pt x="2089" y="6421"/>
                  <a:pt x="2077" y="6438"/>
                </a:cubicBezTo>
                <a:cubicBezTo>
                  <a:pt x="2071" y="6447"/>
                  <a:pt x="2077" y="6462"/>
                  <a:pt x="2092" y="6472"/>
                </a:cubicBezTo>
                <a:cubicBezTo>
                  <a:pt x="2113" y="6486"/>
                  <a:pt x="2111" y="6490"/>
                  <a:pt x="2085" y="6495"/>
                </a:cubicBezTo>
                <a:cubicBezTo>
                  <a:pt x="2067" y="6499"/>
                  <a:pt x="2055" y="6516"/>
                  <a:pt x="2056" y="6535"/>
                </a:cubicBezTo>
                <a:cubicBezTo>
                  <a:pt x="2059" y="6568"/>
                  <a:pt x="2086" y="6572"/>
                  <a:pt x="2148" y="6546"/>
                </a:cubicBezTo>
                <a:cubicBezTo>
                  <a:pt x="2163" y="6539"/>
                  <a:pt x="2178" y="6540"/>
                  <a:pt x="2187" y="6547"/>
                </a:cubicBezTo>
                <a:cubicBezTo>
                  <a:pt x="2207" y="6565"/>
                  <a:pt x="2241" y="6563"/>
                  <a:pt x="2241" y="6543"/>
                </a:cubicBezTo>
                <a:cubicBezTo>
                  <a:pt x="2241" y="6516"/>
                  <a:pt x="2286" y="6509"/>
                  <a:pt x="2298" y="6534"/>
                </a:cubicBezTo>
                <a:cubicBezTo>
                  <a:pt x="2305" y="6550"/>
                  <a:pt x="2334" y="6560"/>
                  <a:pt x="2381" y="6565"/>
                </a:cubicBezTo>
                <a:cubicBezTo>
                  <a:pt x="2469" y="6574"/>
                  <a:pt x="2499" y="6594"/>
                  <a:pt x="2436" y="6603"/>
                </a:cubicBezTo>
                <a:cubicBezTo>
                  <a:pt x="2394" y="6609"/>
                  <a:pt x="2393" y="6611"/>
                  <a:pt x="2425" y="6630"/>
                </a:cubicBezTo>
                <a:cubicBezTo>
                  <a:pt x="2453" y="6647"/>
                  <a:pt x="2454" y="6653"/>
                  <a:pt x="2430" y="6661"/>
                </a:cubicBezTo>
                <a:cubicBezTo>
                  <a:pt x="2385" y="6676"/>
                  <a:pt x="2394" y="6762"/>
                  <a:pt x="2443" y="6782"/>
                </a:cubicBezTo>
                <a:cubicBezTo>
                  <a:pt x="2480" y="6797"/>
                  <a:pt x="2480" y="6799"/>
                  <a:pt x="2447" y="6813"/>
                </a:cubicBezTo>
                <a:cubicBezTo>
                  <a:pt x="2405" y="6829"/>
                  <a:pt x="2376" y="7023"/>
                  <a:pt x="2414" y="7035"/>
                </a:cubicBezTo>
                <a:cubicBezTo>
                  <a:pt x="2429" y="7040"/>
                  <a:pt x="2429" y="7048"/>
                  <a:pt x="2412" y="7059"/>
                </a:cubicBezTo>
                <a:cubicBezTo>
                  <a:pt x="2393" y="7072"/>
                  <a:pt x="2393" y="7080"/>
                  <a:pt x="2412" y="7093"/>
                </a:cubicBezTo>
                <a:cubicBezTo>
                  <a:pt x="2431" y="7105"/>
                  <a:pt x="2431" y="7111"/>
                  <a:pt x="2412" y="7117"/>
                </a:cubicBezTo>
                <a:cubicBezTo>
                  <a:pt x="2394" y="7123"/>
                  <a:pt x="2395" y="7128"/>
                  <a:pt x="2415" y="7135"/>
                </a:cubicBezTo>
                <a:cubicBezTo>
                  <a:pt x="2449" y="7146"/>
                  <a:pt x="2460" y="7179"/>
                  <a:pt x="2433" y="7188"/>
                </a:cubicBezTo>
                <a:cubicBezTo>
                  <a:pt x="2422" y="7191"/>
                  <a:pt x="2414" y="7211"/>
                  <a:pt x="2414" y="7230"/>
                </a:cubicBezTo>
                <a:cubicBezTo>
                  <a:pt x="2414" y="7279"/>
                  <a:pt x="2312" y="7351"/>
                  <a:pt x="2270" y="7332"/>
                </a:cubicBezTo>
                <a:cubicBezTo>
                  <a:pt x="2247" y="7322"/>
                  <a:pt x="2234" y="7324"/>
                  <a:pt x="2209" y="7341"/>
                </a:cubicBezTo>
                <a:cubicBezTo>
                  <a:pt x="2179" y="7363"/>
                  <a:pt x="2176" y="7363"/>
                  <a:pt x="2147" y="7342"/>
                </a:cubicBezTo>
                <a:cubicBezTo>
                  <a:pt x="2130" y="7330"/>
                  <a:pt x="2106" y="7324"/>
                  <a:pt x="2093" y="7328"/>
                </a:cubicBezTo>
                <a:cubicBezTo>
                  <a:pt x="2055" y="7341"/>
                  <a:pt x="2067" y="7378"/>
                  <a:pt x="2111" y="7384"/>
                </a:cubicBezTo>
                <a:cubicBezTo>
                  <a:pt x="2163" y="7392"/>
                  <a:pt x="2158" y="7449"/>
                  <a:pt x="2105" y="7465"/>
                </a:cubicBezTo>
                <a:cubicBezTo>
                  <a:pt x="2082" y="7472"/>
                  <a:pt x="2069" y="7491"/>
                  <a:pt x="2069" y="7520"/>
                </a:cubicBezTo>
                <a:cubicBezTo>
                  <a:pt x="2069" y="7544"/>
                  <a:pt x="2060" y="7570"/>
                  <a:pt x="2047" y="7577"/>
                </a:cubicBezTo>
                <a:cubicBezTo>
                  <a:pt x="2030" y="7586"/>
                  <a:pt x="2029" y="7597"/>
                  <a:pt x="2045" y="7613"/>
                </a:cubicBezTo>
                <a:cubicBezTo>
                  <a:pt x="2058" y="7627"/>
                  <a:pt x="2061" y="7650"/>
                  <a:pt x="2052" y="7670"/>
                </a:cubicBezTo>
                <a:cubicBezTo>
                  <a:pt x="2034" y="7705"/>
                  <a:pt x="2031" y="7705"/>
                  <a:pt x="1847" y="7708"/>
                </a:cubicBezTo>
                <a:cubicBezTo>
                  <a:pt x="1803" y="7709"/>
                  <a:pt x="1790" y="7714"/>
                  <a:pt x="1799" y="7727"/>
                </a:cubicBezTo>
                <a:cubicBezTo>
                  <a:pt x="1816" y="7751"/>
                  <a:pt x="1775" y="7762"/>
                  <a:pt x="1736" y="7744"/>
                </a:cubicBezTo>
                <a:cubicBezTo>
                  <a:pt x="1709" y="7732"/>
                  <a:pt x="1707" y="7734"/>
                  <a:pt x="1725" y="7759"/>
                </a:cubicBezTo>
                <a:cubicBezTo>
                  <a:pt x="1736" y="7776"/>
                  <a:pt x="1740" y="7793"/>
                  <a:pt x="1732" y="7798"/>
                </a:cubicBezTo>
                <a:cubicBezTo>
                  <a:pt x="1723" y="7803"/>
                  <a:pt x="1727" y="7803"/>
                  <a:pt x="1741" y="7799"/>
                </a:cubicBezTo>
                <a:cubicBezTo>
                  <a:pt x="1789" y="7784"/>
                  <a:pt x="1796" y="7817"/>
                  <a:pt x="1751" y="7843"/>
                </a:cubicBezTo>
                <a:cubicBezTo>
                  <a:pt x="1696" y="7875"/>
                  <a:pt x="1693" y="7889"/>
                  <a:pt x="1743" y="7881"/>
                </a:cubicBezTo>
                <a:cubicBezTo>
                  <a:pt x="1763" y="7878"/>
                  <a:pt x="1805" y="7885"/>
                  <a:pt x="1834" y="7898"/>
                </a:cubicBezTo>
                <a:cubicBezTo>
                  <a:pt x="1900" y="7926"/>
                  <a:pt x="2023" y="7928"/>
                  <a:pt x="2058" y="7902"/>
                </a:cubicBezTo>
                <a:cubicBezTo>
                  <a:pt x="2072" y="7892"/>
                  <a:pt x="2121" y="7879"/>
                  <a:pt x="2167" y="7875"/>
                </a:cubicBezTo>
                <a:cubicBezTo>
                  <a:pt x="2241" y="7868"/>
                  <a:pt x="2253" y="7864"/>
                  <a:pt x="2253" y="7835"/>
                </a:cubicBezTo>
                <a:cubicBezTo>
                  <a:pt x="2253" y="7812"/>
                  <a:pt x="2268" y="7799"/>
                  <a:pt x="2306" y="7788"/>
                </a:cubicBezTo>
                <a:cubicBezTo>
                  <a:pt x="2342" y="7779"/>
                  <a:pt x="2361" y="7763"/>
                  <a:pt x="2365" y="7739"/>
                </a:cubicBezTo>
                <a:cubicBezTo>
                  <a:pt x="2374" y="7692"/>
                  <a:pt x="2418" y="7675"/>
                  <a:pt x="2509" y="7686"/>
                </a:cubicBezTo>
                <a:cubicBezTo>
                  <a:pt x="2559" y="7692"/>
                  <a:pt x="2595" y="7691"/>
                  <a:pt x="2621" y="7680"/>
                </a:cubicBezTo>
                <a:cubicBezTo>
                  <a:pt x="2653" y="7667"/>
                  <a:pt x="2665" y="7667"/>
                  <a:pt x="2694" y="7681"/>
                </a:cubicBezTo>
                <a:cubicBezTo>
                  <a:pt x="2724" y="7696"/>
                  <a:pt x="2727" y="7694"/>
                  <a:pt x="2714" y="7654"/>
                </a:cubicBezTo>
                <a:cubicBezTo>
                  <a:pt x="2707" y="7629"/>
                  <a:pt x="2709" y="7588"/>
                  <a:pt x="2719" y="7560"/>
                </a:cubicBezTo>
                <a:cubicBezTo>
                  <a:pt x="2731" y="7530"/>
                  <a:pt x="2729" y="7503"/>
                  <a:pt x="2716" y="7491"/>
                </a:cubicBezTo>
                <a:cubicBezTo>
                  <a:pt x="2705" y="7480"/>
                  <a:pt x="2703" y="7462"/>
                  <a:pt x="2713" y="7452"/>
                </a:cubicBezTo>
                <a:cubicBezTo>
                  <a:pt x="2723" y="7442"/>
                  <a:pt x="2737" y="7424"/>
                  <a:pt x="2743" y="7412"/>
                </a:cubicBezTo>
                <a:cubicBezTo>
                  <a:pt x="2764" y="7377"/>
                  <a:pt x="2804" y="7405"/>
                  <a:pt x="2795" y="7448"/>
                </a:cubicBezTo>
                <a:cubicBezTo>
                  <a:pt x="2790" y="7472"/>
                  <a:pt x="2794" y="7486"/>
                  <a:pt x="2808" y="7483"/>
                </a:cubicBezTo>
                <a:cubicBezTo>
                  <a:pt x="2907" y="7462"/>
                  <a:pt x="2926" y="7463"/>
                  <a:pt x="2953" y="7486"/>
                </a:cubicBezTo>
                <a:cubicBezTo>
                  <a:pt x="2968" y="7500"/>
                  <a:pt x="3002" y="7510"/>
                  <a:pt x="3028" y="7510"/>
                </a:cubicBezTo>
                <a:cubicBezTo>
                  <a:pt x="3085" y="7510"/>
                  <a:pt x="3088" y="7502"/>
                  <a:pt x="3044" y="7467"/>
                </a:cubicBezTo>
                <a:cubicBezTo>
                  <a:pt x="3015" y="7444"/>
                  <a:pt x="3015" y="7440"/>
                  <a:pt x="3047" y="7430"/>
                </a:cubicBezTo>
                <a:cubicBezTo>
                  <a:pt x="3073" y="7422"/>
                  <a:pt x="3079" y="7413"/>
                  <a:pt x="3067" y="7397"/>
                </a:cubicBezTo>
                <a:cubicBezTo>
                  <a:pt x="3040" y="7364"/>
                  <a:pt x="3037" y="7307"/>
                  <a:pt x="3060" y="7283"/>
                </a:cubicBezTo>
                <a:cubicBezTo>
                  <a:pt x="3074" y="7268"/>
                  <a:pt x="3074" y="7258"/>
                  <a:pt x="3059" y="7249"/>
                </a:cubicBezTo>
                <a:cubicBezTo>
                  <a:pt x="3043" y="7241"/>
                  <a:pt x="3044" y="7230"/>
                  <a:pt x="3059" y="7214"/>
                </a:cubicBezTo>
                <a:cubicBezTo>
                  <a:pt x="3073" y="7199"/>
                  <a:pt x="3073" y="7187"/>
                  <a:pt x="3059" y="7178"/>
                </a:cubicBezTo>
                <a:cubicBezTo>
                  <a:pt x="3047" y="7170"/>
                  <a:pt x="3037" y="7159"/>
                  <a:pt x="3036" y="7153"/>
                </a:cubicBezTo>
                <a:cubicBezTo>
                  <a:pt x="3035" y="7146"/>
                  <a:pt x="3026" y="7140"/>
                  <a:pt x="3015" y="7140"/>
                </a:cubicBezTo>
                <a:cubicBezTo>
                  <a:pt x="2977" y="7140"/>
                  <a:pt x="2967" y="7125"/>
                  <a:pt x="2991" y="7100"/>
                </a:cubicBezTo>
                <a:cubicBezTo>
                  <a:pt x="3008" y="7082"/>
                  <a:pt x="3023" y="7078"/>
                  <a:pt x="3041" y="7086"/>
                </a:cubicBezTo>
                <a:cubicBezTo>
                  <a:pt x="3059" y="7094"/>
                  <a:pt x="3068" y="7089"/>
                  <a:pt x="3070" y="7070"/>
                </a:cubicBezTo>
                <a:cubicBezTo>
                  <a:pt x="3072" y="7055"/>
                  <a:pt x="3060" y="7040"/>
                  <a:pt x="3046" y="7037"/>
                </a:cubicBezTo>
                <a:cubicBezTo>
                  <a:pt x="3018" y="7031"/>
                  <a:pt x="3015" y="6996"/>
                  <a:pt x="3041" y="6974"/>
                </a:cubicBezTo>
                <a:cubicBezTo>
                  <a:pt x="3049" y="6966"/>
                  <a:pt x="3060" y="6898"/>
                  <a:pt x="3064" y="6820"/>
                </a:cubicBezTo>
                <a:cubicBezTo>
                  <a:pt x="3069" y="6714"/>
                  <a:pt x="3080" y="6673"/>
                  <a:pt x="3107" y="6652"/>
                </a:cubicBezTo>
                <a:cubicBezTo>
                  <a:pt x="3126" y="6637"/>
                  <a:pt x="3141" y="6613"/>
                  <a:pt x="3141" y="6599"/>
                </a:cubicBezTo>
                <a:cubicBezTo>
                  <a:pt x="3141" y="6560"/>
                  <a:pt x="3187" y="6546"/>
                  <a:pt x="3253" y="6565"/>
                </a:cubicBezTo>
                <a:cubicBezTo>
                  <a:pt x="3304" y="6579"/>
                  <a:pt x="3313" y="6578"/>
                  <a:pt x="3350" y="6555"/>
                </a:cubicBezTo>
                <a:cubicBezTo>
                  <a:pt x="3403" y="6523"/>
                  <a:pt x="3418" y="6419"/>
                  <a:pt x="3369" y="6419"/>
                </a:cubicBezTo>
                <a:cubicBezTo>
                  <a:pt x="3317" y="6419"/>
                  <a:pt x="3304" y="6394"/>
                  <a:pt x="3353" y="6387"/>
                </a:cubicBezTo>
                <a:cubicBezTo>
                  <a:pt x="3390" y="6382"/>
                  <a:pt x="3398" y="6372"/>
                  <a:pt x="3398" y="6326"/>
                </a:cubicBezTo>
                <a:cubicBezTo>
                  <a:pt x="3398" y="6234"/>
                  <a:pt x="3425" y="6191"/>
                  <a:pt x="3485" y="6186"/>
                </a:cubicBezTo>
                <a:cubicBezTo>
                  <a:pt x="3514" y="6184"/>
                  <a:pt x="3549" y="6177"/>
                  <a:pt x="3564" y="6170"/>
                </a:cubicBezTo>
                <a:cubicBezTo>
                  <a:pt x="3596" y="6156"/>
                  <a:pt x="3665" y="6168"/>
                  <a:pt x="3646" y="6185"/>
                </a:cubicBezTo>
                <a:cubicBezTo>
                  <a:pt x="3639" y="6191"/>
                  <a:pt x="3643" y="6196"/>
                  <a:pt x="3657" y="6196"/>
                </a:cubicBezTo>
                <a:cubicBezTo>
                  <a:pt x="3671" y="6196"/>
                  <a:pt x="3676" y="6189"/>
                  <a:pt x="3670" y="6180"/>
                </a:cubicBezTo>
                <a:cubicBezTo>
                  <a:pt x="3664" y="6171"/>
                  <a:pt x="3684" y="6152"/>
                  <a:pt x="3714" y="6138"/>
                </a:cubicBezTo>
                <a:cubicBezTo>
                  <a:pt x="3750" y="6120"/>
                  <a:pt x="3759" y="6108"/>
                  <a:pt x="3746" y="6098"/>
                </a:cubicBezTo>
                <a:cubicBezTo>
                  <a:pt x="3733" y="6089"/>
                  <a:pt x="3736" y="6070"/>
                  <a:pt x="3752" y="6044"/>
                </a:cubicBezTo>
                <a:cubicBezTo>
                  <a:pt x="3777" y="6005"/>
                  <a:pt x="3783" y="6002"/>
                  <a:pt x="3874" y="6002"/>
                </a:cubicBezTo>
                <a:cubicBezTo>
                  <a:pt x="3928" y="6002"/>
                  <a:pt x="3988" y="5994"/>
                  <a:pt x="4008" y="5985"/>
                </a:cubicBezTo>
                <a:cubicBezTo>
                  <a:pt x="4035" y="5973"/>
                  <a:pt x="4050" y="5973"/>
                  <a:pt x="4069" y="5983"/>
                </a:cubicBezTo>
                <a:cubicBezTo>
                  <a:pt x="4083" y="5990"/>
                  <a:pt x="4108" y="5997"/>
                  <a:pt x="4125" y="5997"/>
                </a:cubicBezTo>
                <a:cubicBezTo>
                  <a:pt x="4149" y="5997"/>
                  <a:pt x="4147" y="5993"/>
                  <a:pt x="4116" y="5980"/>
                </a:cubicBezTo>
                <a:cubicBezTo>
                  <a:pt x="4075" y="5964"/>
                  <a:pt x="4074" y="5963"/>
                  <a:pt x="4114" y="5955"/>
                </a:cubicBezTo>
                <a:cubicBezTo>
                  <a:pt x="4143" y="5948"/>
                  <a:pt x="4167" y="5953"/>
                  <a:pt x="4195" y="5971"/>
                </a:cubicBezTo>
                <a:cubicBezTo>
                  <a:pt x="4223" y="5991"/>
                  <a:pt x="4260" y="5999"/>
                  <a:pt x="4341" y="6001"/>
                </a:cubicBezTo>
                <a:cubicBezTo>
                  <a:pt x="4400" y="6003"/>
                  <a:pt x="4449" y="6001"/>
                  <a:pt x="4449" y="5995"/>
                </a:cubicBezTo>
                <a:cubicBezTo>
                  <a:pt x="4449" y="5990"/>
                  <a:pt x="4432" y="5987"/>
                  <a:pt x="4412" y="5988"/>
                </a:cubicBezTo>
                <a:cubicBezTo>
                  <a:pt x="4391" y="5990"/>
                  <a:pt x="4372" y="5986"/>
                  <a:pt x="4370" y="5981"/>
                </a:cubicBezTo>
                <a:cubicBezTo>
                  <a:pt x="4368" y="5976"/>
                  <a:pt x="4348" y="5964"/>
                  <a:pt x="4326" y="5956"/>
                </a:cubicBezTo>
                <a:cubicBezTo>
                  <a:pt x="4290" y="5941"/>
                  <a:pt x="4291" y="5939"/>
                  <a:pt x="4326" y="5932"/>
                </a:cubicBezTo>
                <a:cubicBezTo>
                  <a:pt x="4347" y="5927"/>
                  <a:pt x="4380" y="5927"/>
                  <a:pt x="4400" y="5932"/>
                </a:cubicBezTo>
                <a:cubicBezTo>
                  <a:pt x="4429" y="5938"/>
                  <a:pt x="4426" y="5932"/>
                  <a:pt x="4389" y="5911"/>
                </a:cubicBezTo>
                <a:cubicBezTo>
                  <a:pt x="4361" y="5894"/>
                  <a:pt x="4346" y="5875"/>
                  <a:pt x="4354" y="5865"/>
                </a:cubicBezTo>
                <a:cubicBezTo>
                  <a:pt x="4361" y="5855"/>
                  <a:pt x="4355" y="5843"/>
                  <a:pt x="4343" y="5838"/>
                </a:cubicBezTo>
                <a:cubicBezTo>
                  <a:pt x="4309" y="5827"/>
                  <a:pt x="4337" y="5808"/>
                  <a:pt x="4388" y="5808"/>
                </a:cubicBezTo>
                <a:cubicBezTo>
                  <a:pt x="4411" y="5808"/>
                  <a:pt x="4425" y="5804"/>
                  <a:pt x="4418" y="5798"/>
                </a:cubicBezTo>
                <a:cubicBezTo>
                  <a:pt x="4396" y="5778"/>
                  <a:pt x="4455" y="5769"/>
                  <a:pt x="4481" y="5789"/>
                </a:cubicBezTo>
                <a:cubicBezTo>
                  <a:pt x="4500" y="5803"/>
                  <a:pt x="4531" y="5807"/>
                  <a:pt x="4597" y="5804"/>
                </a:cubicBezTo>
                <a:cubicBezTo>
                  <a:pt x="4675" y="5800"/>
                  <a:pt x="4690" y="5804"/>
                  <a:pt x="4706" y="5827"/>
                </a:cubicBezTo>
                <a:cubicBezTo>
                  <a:pt x="4729" y="5860"/>
                  <a:pt x="4770" y="5876"/>
                  <a:pt x="4770" y="5851"/>
                </a:cubicBezTo>
                <a:cubicBezTo>
                  <a:pt x="4770" y="5840"/>
                  <a:pt x="4792" y="5826"/>
                  <a:pt x="4819" y="5820"/>
                </a:cubicBezTo>
                <a:cubicBezTo>
                  <a:pt x="4856" y="5810"/>
                  <a:pt x="4866" y="5798"/>
                  <a:pt x="4867" y="5763"/>
                </a:cubicBezTo>
                <a:cubicBezTo>
                  <a:pt x="4868" y="5724"/>
                  <a:pt x="4864" y="5719"/>
                  <a:pt x="4833" y="5730"/>
                </a:cubicBezTo>
                <a:cubicBezTo>
                  <a:pt x="4814" y="5737"/>
                  <a:pt x="4781" y="5739"/>
                  <a:pt x="4761" y="5734"/>
                </a:cubicBezTo>
                <a:cubicBezTo>
                  <a:pt x="4720" y="5726"/>
                  <a:pt x="4724" y="5687"/>
                  <a:pt x="4766" y="5684"/>
                </a:cubicBezTo>
                <a:cubicBezTo>
                  <a:pt x="4780" y="5683"/>
                  <a:pt x="4806" y="5682"/>
                  <a:pt x="4824" y="5682"/>
                </a:cubicBezTo>
                <a:cubicBezTo>
                  <a:pt x="4841" y="5681"/>
                  <a:pt x="4856" y="5674"/>
                  <a:pt x="4856" y="5667"/>
                </a:cubicBezTo>
                <a:cubicBezTo>
                  <a:pt x="4856" y="5661"/>
                  <a:pt x="4846" y="5658"/>
                  <a:pt x="4835" y="5662"/>
                </a:cubicBezTo>
                <a:cubicBezTo>
                  <a:pt x="4823" y="5666"/>
                  <a:pt x="4789" y="5660"/>
                  <a:pt x="4759" y="5649"/>
                </a:cubicBezTo>
                <a:lnTo>
                  <a:pt x="4705" y="5630"/>
                </a:lnTo>
                <a:lnTo>
                  <a:pt x="4780" y="5590"/>
                </a:lnTo>
                <a:cubicBezTo>
                  <a:pt x="4841" y="5558"/>
                  <a:pt x="4856" y="5541"/>
                  <a:pt x="4856" y="5504"/>
                </a:cubicBezTo>
                <a:cubicBezTo>
                  <a:pt x="4856" y="5468"/>
                  <a:pt x="4867" y="5454"/>
                  <a:pt x="4904" y="5444"/>
                </a:cubicBezTo>
                <a:lnTo>
                  <a:pt x="4951" y="5430"/>
                </a:lnTo>
                <a:lnTo>
                  <a:pt x="4898" y="5419"/>
                </a:lnTo>
                <a:cubicBezTo>
                  <a:pt x="4846" y="5409"/>
                  <a:pt x="4846" y="5408"/>
                  <a:pt x="4886" y="5392"/>
                </a:cubicBezTo>
                <a:cubicBezTo>
                  <a:pt x="4926" y="5376"/>
                  <a:pt x="4927" y="5373"/>
                  <a:pt x="4891" y="5359"/>
                </a:cubicBezTo>
                <a:cubicBezTo>
                  <a:pt x="4856" y="5345"/>
                  <a:pt x="4856" y="5344"/>
                  <a:pt x="4898" y="5323"/>
                </a:cubicBezTo>
                <a:cubicBezTo>
                  <a:pt x="4937" y="5303"/>
                  <a:pt x="4942" y="5303"/>
                  <a:pt x="4954" y="5320"/>
                </a:cubicBezTo>
                <a:cubicBezTo>
                  <a:pt x="4975" y="5350"/>
                  <a:pt x="5003" y="5343"/>
                  <a:pt x="5038" y="5298"/>
                </a:cubicBezTo>
                <a:cubicBezTo>
                  <a:pt x="5055" y="5276"/>
                  <a:pt x="5076" y="5257"/>
                  <a:pt x="5086" y="5256"/>
                </a:cubicBezTo>
                <a:cubicBezTo>
                  <a:pt x="5095" y="5256"/>
                  <a:pt x="5165" y="5253"/>
                  <a:pt x="5242" y="5250"/>
                </a:cubicBezTo>
                <a:cubicBezTo>
                  <a:pt x="5333" y="5246"/>
                  <a:pt x="5388" y="5238"/>
                  <a:pt x="5400" y="5226"/>
                </a:cubicBezTo>
                <a:cubicBezTo>
                  <a:pt x="5413" y="5213"/>
                  <a:pt x="5424" y="5212"/>
                  <a:pt x="5448" y="5223"/>
                </a:cubicBezTo>
                <a:cubicBezTo>
                  <a:pt x="5472" y="5233"/>
                  <a:pt x="5477" y="5233"/>
                  <a:pt x="5477" y="5221"/>
                </a:cubicBezTo>
                <a:cubicBezTo>
                  <a:pt x="5477" y="5200"/>
                  <a:pt x="5410" y="5144"/>
                  <a:pt x="5361" y="5124"/>
                </a:cubicBezTo>
                <a:cubicBezTo>
                  <a:pt x="5306" y="5102"/>
                  <a:pt x="5336" y="5079"/>
                  <a:pt x="5401" y="5092"/>
                </a:cubicBezTo>
                <a:cubicBezTo>
                  <a:pt x="5438" y="5100"/>
                  <a:pt x="5456" y="5099"/>
                  <a:pt x="5464" y="5088"/>
                </a:cubicBezTo>
                <a:cubicBezTo>
                  <a:pt x="5481" y="5063"/>
                  <a:pt x="5453" y="5021"/>
                  <a:pt x="5424" y="5027"/>
                </a:cubicBezTo>
                <a:cubicBezTo>
                  <a:pt x="5409" y="5030"/>
                  <a:pt x="5387" y="5026"/>
                  <a:pt x="5374" y="5019"/>
                </a:cubicBezTo>
                <a:cubicBezTo>
                  <a:pt x="5346" y="5004"/>
                  <a:pt x="5380" y="4976"/>
                  <a:pt x="5427" y="4976"/>
                </a:cubicBezTo>
                <a:cubicBezTo>
                  <a:pt x="5457" y="4976"/>
                  <a:pt x="5459" y="4974"/>
                  <a:pt x="5467" y="4933"/>
                </a:cubicBezTo>
                <a:cubicBezTo>
                  <a:pt x="5471" y="4912"/>
                  <a:pt x="5461" y="4908"/>
                  <a:pt x="5406" y="4909"/>
                </a:cubicBezTo>
                <a:cubicBezTo>
                  <a:pt x="5358" y="4910"/>
                  <a:pt x="5338" y="4906"/>
                  <a:pt x="5332" y="4890"/>
                </a:cubicBezTo>
                <a:cubicBezTo>
                  <a:pt x="5320" y="4857"/>
                  <a:pt x="5357" y="4842"/>
                  <a:pt x="5411" y="4858"/>
                </a:cubicBezTo>
                <a:cubicBezTo>
                  <a:pt x="5447" y="4869"/>
                  <a:pt x="5456" y="4868"/>
                  <a:pt x="5456" y="4854"/>
                </a:cubicBezTo>
                <a:cubicBezTo>
                  <a:pt x="5456" y="4844"/>
                  <a:pt x="5446" y="4833"/>
                  <a:pt x="5433" y="4829"/>
                </a:cubicBezTo>
                <a:cubicBezTo>
                  <a:pt x="5418" y="4824"/>
                  <a:pt x="5419" y="4817"/>
                  <a:pt x="5435" y="4806"/>
                </a:cubicBezTo>
                <a:cubicBezTo>
                  <a:pt x="5448" y="4798"/>
                  <a:pt x="5456" y="4786"/>
                  <a:pt x="5454" y="4780"/>
                </a:cubicBezTo>
                <a:cubicBezTo>
                  <a:pt x="5452" y="4775"/>
                  <a:pt x="5456" y="4761"/>
                  <a:pt x="5465" y="4750"/>
                </a:cubicBezTo>
                <a:cubicBezTo>
                  <a:pt x="5476" y="4737"/>
                  <a:pt x="5470" y="4718"/>
                  <a:pt x="5449" y="4701"/>
                </a:cubicBezTo>
                <a:cubicBezTo>
                  <a:pt x="5425" y="4681"/>
                  <a:pt x="5422" y="4671"/>
                  <a:pt x="5440" y="4661"/>
                </a:cubicBezTo>
                <a:cubicBezTo>
                  <a:pt x="5458" y="4651"/>
                  <a:pt x="5455" y="4643"/>
                  <a:pt x="5424" y="4630"/>
                </a:cubicBezTo>
                <a:cubicBezTo>
                  <a:pt x="5384" y="4613"/>
                  <a:pt x="5383" y="4611"/>
                  <a:pt x="5419" y="4596"/>
                </a:cubicBezTo>
                <a:cubicBezTo>
                  <a:pt x="5439" y="4587"/>
                  <a:pt x="5456" y="4568"/>
                  <a:pt x="5456" y="4554"/>
                </a:cubicBezTo>
                <a:lnTo>
                  <a:pt x="5456" y="4528"/>
                </a:lnTo>
                <a:lnTo>
                  <a:pt x="5393" y="4552"/>
                </a:lnTo>
                <a:cubicBezTo>
                  <a:pt x="5334" y="4575"/>
                  <a:pt x="5286" y="4569"/>
                  <a:pt x="5316" y="4543"/>
                </a:cubicBezTo>
                <a:cubicBezTo>
                  <a:pt x="5323" y="4537"/>
                  <a:pt x="5318" y="4528"/>
                  <a:pt x="5306" y="4524"/>
                </a:cubicBezTo>
                <a:cubicBezTo>
                  <a:pt x="5293" y="4520"/>
                  <a:pt x="5285" y="4533"/>
                  <a:pt x="5285" y="4558"/>
                </a:cubicBezTo>
                <a:cubicBezTo>
                  <a:pt x="5285" y="4580"/>
                  <a:pt x="5275" y="4602"/>
                  <a:pt x="5263" y="4606"/>
                </a:cubicBezTo>
                <a:cubicBezTo>
                  <a:pt x="5235" y="4615"/>
                  <a:pt x="5157" y="4579"/>
                  <a:pt x="5157" y="4558"/>
                </a:cubicBezTo>
                <a:cubicBezTo>
                  <a:pt x="5157" y="4549"/>
                  <a:pt x="5143" y="4545"/>
                  <a:pt x="5124" y="4549"/>
                </a:cubicBezTo>
                <a:cubicBezTo>
                  <a:pt x="5106" y="4553"/>
                  <a:pt x="5087" y="4547"/>
                  <a:pt x="5079" y="4537"/>
                </a:cubicBezTo>
                <a:cubicBezTo>
                  <a:pt x="5069" y="4522"/>
                  <a:pt x="5059" y="4520"/>
                  <a:pt x="5036" y="4530"/>
                </a:cubicBezTo>
                <a:cubicBezTo>
                  <a:pt x="5013" y="4541"/>
                  <a:pt x="5004" y="4540"/>
                  <a:pt x="4994" y="4525"/>
                </a:cubicBezTo>
                <a:cubicBezTo>
                  <a:pt x="4985" y="4512"/>
                  <a:pt x="4951" y="4506"/>
                  <a:pt x="4915" y="4507"/>
                </a:cubicBezTo>
                <a:close/>
                <a:moveTo>
                  <a:pt x="5168" y="4507"/>
                </a:moveTo>
                <a:cubicBezTo>
                  <a:pt x="5149" y="4507"/>
                  <a:pt x="5134" y="4512"/>
                  <a:pt x="5134" y="4518"/>
                </a:cubicBezTo>
                <a:cubicBezTo>
                  <a:pt x="5134" y="4524"/>
                  <a:pt x="5144" y="4529"/>
                  <a:pt x="5155" y="4529"/>
                </a:cubicBezTo>
                <a:cubicBezTo>
                  <a:pt x="5166" y="4529"/>
                  <a:pt x="5181" y="4524"/>
                  <a:pt x="5189" y="4518"/>
                </a:cubicBezTo>
                <a:cubicBezTo>
                  <a:pt x="5196" y="4512"/>
                  <a:pt x="5186" y="4507"/>
                  <a:pt x="5168" y="4507"/>
                </a:cubicBezTo>
                <a:close/>
                <a:moveTo>
                  <a:pt x="4610" y="4562"/>
                </a:moveTo>
                <a:cubicBezTo>
                  <a:pt x="4567" y="4558"/>
                  <a:pt x="4559" y="4562"/>
                  <a:pt x="4552" y="4595"/>
                </a:cubicBezTo>
                <a:cubicBezTo>
                  <a:pt x="4544" y="4631"/>
                  <a:pt x="4545" y="4632"/>
                  <a:pt x="4590" y="4616"/>
                </a:cubicBezTo>
                <a:cubicBezTo>
                  <a:pt x="4660" y="4591"/>
                  <a:pt x="4668" y="4568"/>
                  <a:pt x="4610" y="4562"/>
                </a:cubicBezTo>
                <a:close/>
                <a:moveTo>
                  <a:pt x="5107" y="5313"/>
                </a:moveTo>
                <a:cubicBezTo>
                  <a:pt x="5100" y="5304"/>
                  <a:pt x="5095" y="5307"/>
                  <a:pt x="5094" y="5320"/>
                </a:cubicBezTo>
                <a:cubicBezTo>
                  <a:pt x="5093" y="5333"/>
                  <a:pt x="5098" y="5340"/>
                  <a:pt x="5105" y="5336"/>
                </a:cubicBezTo>
                <a:cubicBezTo>
                  <a:pt x="5112" y="5332"/>
                  <a:pt x="5113" y="5322"/>
                  <a:pt x="5107" y="5313"/>
                </a:cubicBezTo>
                <a:close/>
                <a:moveTo>
                  <a:pt x="6382" y="5340"/>
                </a:moveTo>
                <a:cubicBezTo>
                  <a:pt x="6360" y="5340"/>
                  <a:pt x="6313" y="5365"/>
                  <a:pt x="6313" y="5377"/>
                </a:cubicBezTo>
                <a:cubicBezTo>
                  <a:pt x="6313" y="5394"/>
                  <a:pt x="6346" y="5386"/>
                  <a:pt x="6373" y="5363"/>
                </a:cubicBezTo>
                <a:cubicBezTo>
                  <a:pt x="6388" y="5350"/>
                  <a:pt x="6392" y="5340"/>
                  <a:pt x="6382" y="5340"/>
                </a:cubicBezTo>
                <a:close/>
                <a:moveTo>
                  <a:pt x="4972" y="5413"/>
                </a:moveTo>
                <a:cubicBezTo>
                  <a:pt x="4964" y="5417"/>
                  <a:pt x="4967" y="5427"/>
                  <a:pt x="4976" y="5435"/>
                </a:cubicBezTo>
                <a:cubicBezTo>
                  <a:pt x="4990" y="5447"/>
                  <a:pt x="4995" y="5447"/>
                  <a:pt x="5002" y="5435"/>
                </a:cubicBezTo>
                <a:cubicBezTo>
                  <a:pt x="5012" y="5418"/>
                  <a:pt x="4991" y="5402"/>
                  <a:pt x="4972" y="5413"/>
                </a:cubicBezTo>
                <a:close/>
                <a:moveTo>
                  <a:pt x="2866" y="5480"/>
                </a:moveTo>
                <a:cubicBezTo>
                  <a:pt x="2855" y="5480"/>
                  <a:pt x="2841" y="5491"/>
                  <a:pt x="2835" y="5504"/>
                </a:cubicBezTo>
                <a:cubicBezTo>
                  <a:pt x="2828" y="5519"/>
                  <a:pt x="2835" y="5527"/>
                  <a:pt x="2854" y="5527"/>
                </a:cubicBezTo>
                <a:cubicBezTo>
                  <a:pt x="2871" y="5527"/>
                  <a:pt x="2885" y="5517"/>
                  <a:pt x="2885" y="5504"/>
                </a:cubicBezTo>
                <a:cubicBezTo>
                  <a:pt x="2885" y="5491"/>
                  <a:pt x="2876" y="5480"/>
                  <a:pt x="2866" y="5480"/>
                </a:cubicBezTo>
                <a:close/>
                <a:moveTo>
                  <a:pt x="5092" y="5527"/>
                </a:moveTo>
                <a:cubicBezTo>
                  <a:pt x="5080" y="5527"/>
                  <a:pt x="5070" y="5532"/>
                  <a:pt x="5070" y="5539"/>
                </a:cubicBezTo>
                <a:cubicBezTo>
                  <a:pt x="5070" y="5545"/>
                  <a:pt x="5080" y="5550"/>
                  <a:pt x="5092" y="5550"/>
                </a:cubicBezTo>
                <a:cubicBezTo>
                  <a:pt x="5104" y="5550"/>
                  <a:pt x="5113" y="5545"/>
                  <a:pt x="5113" y="5539"/>
                </a:cubicBezTo>
                <a:cubicBezTo>
                  <a:pt x="5113" y="5532"/>
                  <a:pt x="5104" y="5527"/>
                  <a:pt x="5092" y="5527"/>
                </a:cubicBezTo>
                <a:close/>
                <a:moveTo>
                  <a:pt x="4964" y="5674"/>
                </a:moveTo>
                <a:cubicBezTo>
                  <a:pt x="4952" y="5678"/>
                  <a:pt x="4942" y="5690"/>
                  <a:pt x="4943" y="5701"/>
                </a:cubicBezTo>
                <a:cubicBezTo>
                  <a:pt x="4943" y="5718"/>
                  <a:pt x="4946" y="5718"/>
                  <a:pt x="4964" y="5703"/>
                </a:cubicBezTo>
                <a:cubicBezTo>
                  <a:pt x="4991" y="5680"/>
                  <a:pt x="4991" y="5664"/>
                  <a:pt x="4964" y="5674"/>
                </a:cubicBezTo>
                <a:close/>
                <a:moveTo>
                  <a:pt x="5084" y="5755"/>
                </a:moveTo>
                <a:cubicBezTo>
                  <a:pt x="5068" y="5751"/>
                  <a:pt x="5025" y="5765"/>
                  <a:pt x="4989" y="5785"/>
                </a:cubicBezTo>
                <a:cubicBezTo>
                  <a:pt x="4922" y="5821"/>
                  <a:pt x="4920" y="5835"/>
                  <a:pt x="4986" y="5802"/>
                </a:cubicBezTo>
                <a:cubicBezTo>
                  <a:pt x="5006" y="5792"/>
                  <a:pt x="5043" y="5783"/>
                  <a:pt x="5068" y="5782"/>
                </a:cubicBezTo>
                <a:cubicBezTo>
                  <a:pt x="5119" y="5780"/>
                  <a:pt x="5129" y="5764"/>
                  <a:pt x="5084" y="5755"/>
                </a:cubicBezTo>
                <a:close/>
                <a:moveTo>
                  <a:pt x="1834" y="6255"/>
                </a:moveTo>
                <a:cubicBezTo>
                  <a:pt x="1823" y="6255"/>
                  <a:pt x="1814" y="6260"/>
                  <a:pt x="1814" y="6266"/>
                </a:cubicBezTo>
                <a:cubicBezTo>
                  <a:pt x="1814" y="6273"/>
                  <a:pt x="1823" y="6278"/>
                  <a:pt x="1834" y="6278"/>
                </a:cubicBezTo>
                <a:cubicBezTo>
                  <a:pt x="1846" y="6278"/>
                  <a:pt x="1855" y="6273"/>
                  <a:pt x="1855" y="6266"/>
                </a:cubicBezTo>
                <a:cubicBezTo>
                  <a:pt x="1855" y="6260"/>
                  <a:pt x="1846" y="6255"/>
                  <a:pt x="1834" y="6255"/>
                </a:cubicBezTo>
                <a:close/>
                <a:moveTo>
                  <a:pt x="3205" y="6724"/>
                </a:moveTo>
                <a:cubicBezTo>
                  <a:pt x="3193" y="6724"/>
                  <a:pt x="3184" y="6729"/>
                  <a:pt x="3184" y="6736"/>
                </a:cubicBezTo>
                <a:cubicBezTo>
                  <a:pt x="3184" y="6742"/>
                  <a:pt x="3193" y="6747"/>
                  <a:pt x="3205" y="6747"/>
                </a:cubicBezTo>
                <a:cubicBezTo>
                  <a:pt x="3217" y="6747"/>
                  <a:pt x="3228" y="6742"/>
                  <a:pt x="3228" y="6736"/>
                </a:cubicBezTo>
                <a:cubicBezTo>
                  <a:pt x="3228" y="6729"/>
                  <a:pt x="3217" y="6724"/>
                  <a:pt x="3205" y="6724"/>
                </a:cubicBezTo>
                <a:close/>
                <a:moveTo>
                  <a:pt x="13282" y="7175"/>
                </a:moveTo>
                <a:lnTo>
                  <a:pt x="13249" y="7202"/>
                </a:lnTo>
                <a:cubicBezTo>
                  <a:pt x="13230" y="7216"/>
                  <a:pt x="13188" y="7239"/>
                  <a:pt x="13155" y="7253"/>
                </a:cubicBezTo>
                <a:lnTo>
                  <a:pt x="13097" y="7278"/>
                </a:lnTo>
                <a:lnTo>
                  <a:pt x="13151" y="7270"/>
                </a:lnTo>
                <a:cubicBezTo>
                  <a:pt x="13219" y="7259"/>
                  <a:pt x="13249" y="7242"/>
                  <a:pt x="13268" y="7205"/>
                </a:cubicBezTo>
                <a:lnTo>
                  <a:pt x="13282" y="7175"/>
                </a:lnTo>
                <a:close/>
                <a:moveTo>
                  <a:pt x="13003" y="7833"/>
                </a:moveTo>
                <a:cubicBezTo>
                  <a:pt x="12992" y="7830"/>
                  <a:pt x="12976" y="7832"/>
                  <a:pt x="12969" y="7839"/>
                </a:cubicBezTo>
                <a:cubicBezTo>
                  <a:pt x="12961" y="7845"/>
                  <a:pt x="12970" y="7850"/>
                  <a:pt x="12988" y="7850"/>
                </a:cubicBezTo>
                <a:cubicBezTo>
                  <a:pt x="13026" y="7850"/>
                  <a:pt x="13032" y="7843"/>
                  <a:pt x="13003" y="7833"/>
                </a:cubicBezTo>
                <a:close/>
                <a:moveTo>
                  <a:pt x="2332" y="7840"/>
                </a:moveTo>
                <a:cubicBezTo>
                  <a:pt x="2330" y="7840"/>
                  <a:pt x="2337" y="7847"/>
                  <a:pt x="2351" y="7859"/>
                </a:cubicBezTo>
                <a:cubicBezTo>
                  <a:pt x="2366" y="7873"/>
                  <a:pt x="2384" y="7882"/>
                  <a:pt x="2389" y="7879"/>
                </a:cubicBezTo>
                <a:cubicBezTo>
                  <a:pt x="2395" y="7876"/>
                  <a:pt x="2382" y="7864"/>
                  <a:pt x="2361" y="7853"/>
                </a:cubicBezTo>
                <a:cubicBezTo>
                  <a:pt x="2342" y="7843"/>
                  <a:pt x="2333" y="7839"/>
                  <a:pt x="2332" y="7840"/>
                </a:cubicBezTo>
                <a:close/>
                <a:moveTo>
                  <a:pt x="12610" y="9592"/>
                </a:moveTo>
                <a:cubicBezTo>
                  <a:pt x="12603" y="9589"/>
                  <a:pt x="12592" y="9596"/>
                  <a:pt x="12584" y="9607"/>
                </a:cubicBezTo>
                <a:cubicBezTo>
                  <a:pt x="12573" y="9624"/>
                  <a:pt x="12574" y="9625"/>
                  <a:pt x="12596" y="9614"/>
                </a:cubicBezTo>
                <a:cubicBezTo>
                  <a:pt x="12610" y="9606"/>
                  <a:pt x="12617" y="9596"/>
                  <a:pt x="12610" y="9592"/>
                </a:cubicBezTo>
                <a:close/>
                <a:moveTo>
                  <a:pt x="13273" y="10018"/>
                </a:moveTo>
                <a:cubicBezTo>
                  <a:pt x="13269" y="10019"/>
                  <a:pt x="13274" y="10024"/>
                  <a:pt x="13286" y="10035"/>
                </a:cubicBezTo>
                <a:cubicBezTo>
                  <a:pt x="13299" y="10047"/>
                  <a:pt x="13322" y="10057"/>
                  <a:pt x="13337" y="10057"/>
                </a:cubicBezTo>
                <a:cubicBezTo>
                  <a:pt x="13381" y="10057"/>
                  <a:pt x="13369" y="10040"/>
                  <a:pt x="13313" y="10026"/>
                </a:cubicBezTo>
                <a:cubicBezTo>
                  <a:pt x="13289" y="10020"/>
                  <a:pt x="13276" y="10017"/>
                  <a:pt x="13273" y="10018"/>
                </a:cubicBezTo>
                <a:close/>
                <a:moveTo>
                  <a:pt x="4708" y="10703"/>
                </a:moveTo>
                <a:cubicBezTo>
                  <a:pt x="4696" y="10702"/>
                  <a:pt x="4682" y="10707"/>
                  <a:pt x="4663" y="10720"/>
                </a:cubicBezTo>
                <a:cubicBezTo>
                  <a:pt x="4644" y="10732"/>
                  <a:pt x="4628" y="10734"/>
                  <a:pt x="4613" y="10726"/>
                </a:cubicBezTo>
                <a:cubicBezTo>
                  <a:pt x="4585" y="10711"/>
                  <a:pt x="4498" y="10710"/>
                  <a:pt x="4481" y="10725"/>
                </a:cubicBezTo>
                <a:cubicBezTo>
                  <a:pt x="4467" y="10737"/>
                  <a:pt x="4411" y="10736"/>
                  <a:pt x="4373" y="10723"/>
                </a:cubicBezTo>
                <a:cubicBezTo>
                  <a:pt x="4361" y="10719"/>
                  <a:pt x="4318" y="10713"/>
                  <a:pt x="4277" y="10708"/>
                </a:cubicBezTo>
                <a:cubicBezTo>
                  <a:pt x="4169" y="10697"/>
                  <a:pt x="4119" y="10729"/>
                  <a:pt x="4117" y="10811"/>
                </a:cubicBezTo>
                <a:cubicBezTo>
                  <a:pt x="4116" y="10888"/>
                  <a:pt x="4102" y="10899"/>
                  <a:pt x="4008" y="10899"/>
                </a:cubicBezTo>
                <a:cubicBezTo>
                  <a:pt x="3966" y="10899"/>
                  <a:pt x="3926" y="10902"/>
                  <a:pt x="3919" y="10906"/>
                </a:cubicBezTo>
                <a:cubicBezTo>
                  <a:pt x="3912" y="10910"/>
                  <a:pt x="3894" y="10907"/>
                  <a:pt x="3879" y="10900"/>
                </a:cubicBezTo>
                <a:cubicBezTo>
                  <a:pt x="3859" y="10891"/>
                  <a:pt x="3830" y="10893"/>
                  <a:pt x="3775" y="10907"/>
                </a:cubicBezTo>
                <a:cubicBezTo>
                  <a:pt x="3716" y="10923"/>
                  <a:pt x="3691" y="10925"/>
                  <a:pt x="3668" y="10914"/>
                </a:cubicBezTo>
                <a:cubicBezTo>
                  <a:pt x="3625" y="10895"/>
                  <a:pt x="3474" y="10903"/>
                  <a:pt x="3474" y="10926"/>
                </a:cubicBezTo>
                <a:cubicBezTo>
                  <a:pt x="3473" y="10956"/>
                  <a:pt x="3414" y="10992"/>
                  <a:pt x="3353" y="11000"/>
                </a:cubicBezTo>
                <a:cubicBezTo>
                  <a:pt x="3308" y="11006"/>
                  <a:pt x="3289" y="11001"/>
                  <a:pt x="3261" y="10978"/>
                </a:cubicBezTo>
                <a:cubicBezTo>
                  <a:pt x="3219" y="10942"/>
                  <a:pt x="3191" y="10941"/>
                  <a:pt x="3128" y="10974"/>
                </a:cubicBezTo>
                <a:lnTo>
                  <a:pt x="3078" y="10999"/>
                </a:lnTo>
                <a:lnTo>
                  <a:pt x="3059" y="10971"/>
                </a:lnTo>
                <a:cubicBezTo>
                  <a:pt x="3046" y="10953"/>
                  <a:pt x="3047" y="10937"/>
                  <a:pt x="3060" y="10928"/>
                </a:cubicBezTo>
                <a:cubicBezTo>
                  <a:pt x="3072" y="10920"/>
                  <a:pt x="3076" y="10913"/>
                  <a:pt x="3068" y="10913"/>
                </a:cubicBezTo>
                <a:cubicBezTo>
                  <a:pt x="3036" y="10913"/>
                  <a:pt x="3022" y="10911"/>
                  <a:pt x="2999" y="10900"/>
                </a:cubicBezTo>
                <a:cubicBezTo>
                  <a:pt x="2983" y="10893"/>
                  <a:pt x="2970" y="10896"/>
                  <a:pt x="2961" y="10909"/>
                </a:cubicBezTo>
                <a:cubicBezTo>
                  <a:pt x="2950" y="10924"/>
                  <a:pt x="2940" y="10925"/>
                  <a:pt x="2922" y="10915"/>
                </a:cubicBezTo>
                <a:cubicBezTo>
                  <a:pt x="2904" y="10906"/>
                  <a:pt x="2891" y="10905"/>
                  <a:pt x="2871" y="10914"/>
                </a:cubicBezTo>
                <a:cubicBezTo>
                  <a:pt x="2850" y="10924"/>
                  <a:pt x="2832" y="10923"/>
                  <a:pt x="2805" y="10912"/>
                </a:cubicBezTo>
                <a:cubicBezTo>
                  <a:pt x="2784" y="10903"/>
                  <a:pt x="2774" y="10901"/>
                  <a:pt x="2782" y="10907"/>
                </a:cubicBezTo>
                <a:cubicBezTo>
                  <a:pt x="2790" y="10912"/>
                  <a:pt x="2785" y="10927"/>
                  <a:pt x="2771" y="10941"/>
                </a:cubicBezTo>
                <a:cubicBezTo>
                  <a:pt x="2756" y="10955"/>
                  <a:pt x="2745" y="10992"/>
                  <a:pt x="2745" y="11025"/>
                </a:cubicBezTo>
                <a:cubicBezTo>
                  <a:pt x="2745" y="11081"/>
                  <a:pt x="2743" y="11084"/>
                  <a:pt x="2681" y="11087"/>
                </a:cubicBezTo>
                <a:cubicBezTo>
                  <a:pt x="2592" y="11092"/>
                  <a:pt x="2477" y="11122"/>
                  <a:pt x="2483" y="11139"/>
                </a:cubicBezTo>
                <a:cubicBezTo>
                  <a:pt x="2488" y="11155"/>
                  <a:pt x="2345" y="11159"/>
                  <a:pt x="2172" y="11147"/>
                </a:cubicBezTo>
                <a:cubicBezTo>
                  <a:pt x="2079" y="11141"/>
                  <a:pt x="2072" y="11143"/>
                  <a:pt x="2060" y="11169"/>
                </a:cubicBezTo>
                <a:cubicBezTo>
                  <a:pt x="2051" y="11188"/>
                  <a:pt x="2059" y="11205"/>
                  <a:pt x="2082" y="11219"/>
                </a:cubicBezTo>
                <a:cubicBezTo>
                  <a:pt x="2117" y="11240"/>
                  <a:pt x="2115" y="11243"/>
                  <a:pt x="2044" y="11259"/>
                </a:cubicBezTo>
                <a:cubicBezTo>
                  <a:pt x="2002" y="11268"/>
                  <a:pt x="1948" y="11272"/>
                  <a:pt x="1921" y="11269"/>
                </a:cubicBezTo>
                <a:cubicBezTo>
                  <a:pt x="1888" y="11264"/>
                  <a:pt x="1865" y="11268"/>
                  <a:pt x="1851" y="11282"/>
                </a:cubicBezTo>
                <a:cubicBezTo>
                  <a:pt x="1837" y="11295"/>
                  <a:pt x="1822" y="11298"/>
                  <a:pt x="1806" y="11291"/>
                </a:cubicBezTo>
                <a:cubicBezTo>
                  <a:pt x="1727" y="11259"/>
                  <a:pt x="1708" y="11265"/>
                  <a:pt x="1714" y="11324"/>
                </a:cubicBezTo>
                <a:cubicBezTo>
                  <a:pt x="1717" y="11360"/>
                  <a:pt x="1735" y="11391"/>
                  <a:pt x="1759" y="11405"/>
                </a:cubicBezTo>
                <a:cubicBezTo>
                  <a:pt x="1792" y="11425"/>
                  <a:pt x="1793" y="11430"/>
                  <a:pt x="1765" y="11436"/>
                </a:cubicBezTo>
                <a:cubicBezTo>
                  <a:pt x="1734" y="11443"/>
                  <a:pt x="1731" y="11454"/>
                  <a:pt x="1728" y="11584"/>
                </a:cubicBezTo>
                <a:cubicBezTo>
                  <a:pt x="1727" y="11647"/>
                  <a:pt x="1717" y="11653"/>
                  <a:pt x="1604" y="11654"/>
                </a:cubicBezTo>
                <a:cubicBezTo>
                  <a:pt x="1560" y="11655"/>
                  <a:pt x="1514" y="11660"/>
                  <a:pt x="1501" y="11665"/>
                </a:cubicBezTo>
                <a:cubicBezTo>
                  <a:pt x="1489" y="11670"/>
                  <a:pt x="1450" y="11667"/>
                  <a:pt x="1416" y="11657"/>
                </a:cubicBezTo>
                <a:cubicBezTo>
                  <a:pt x="1355" y="11640"/>
                  <a:pt x="1354" y="11640"/>
                  <a:pt x="1394" y="11664"/>
                </a:cubicBezTo>
                <a:cubicBezTo>
                  <a:pt x="1427" y="11684"/>
                  <a:pt x="1431" y="11693"/>
                  <a:pt x="1410" y="11718"/>
                </a:cubicBezTo>
                <a:cubicBezTo>
                  <a:pt x="1396" y="11734"/>
                  <a:pt x="1384" y="11760"/>
                  <a:pt x="1384" y="11775"/>
                </a:cubicBezTo>
                <a:cubicBezTo>
                  <a:pt x="1384" y="11813"/>
                  <a:pt x="1341" y="11828"/>
                  <a:pt x="1226" y="11832"/>
                </a:cubicBezTo>
                <a:cubicBezTo>
                  <a:pt x="1172" y="11834"/>
                  <a:pt x="1121" y="11839"/>
                  <a:pt x="1114" y="11843"/>
                </a:cubicBezTo>
                <a:cubicBezTo>
                  <a:pt x="1107" y="11847"/>
                  <a:pt x="1080" y="11846"/>
                  <a:pt x="1054" y="11841"/>
                </a:cubicBezTo>
                <a:cubicBezTo>
                  <a:pt x="978" y="11825"/>
                  <a:pt x="734" y="11835"/>
                  <a:pt x="728" y="11853"/>
                </a:cubicBezTo>
                <a:cubicBezTo>
                  <a:pt x="725" y="11862"/>
                  <a:pt x="713" y="11887"/>
                  <a:pt x="702" y="11907"/>
                </a:cubicBezTo>
                <a:cubicBezTo>
                  <a:pt x="685" y="11937"/>
                  <a:pt x="688" y="11945"/>
                  <a:pt x="713" y="11950"/>
                </a:cubicBezTo>
                <a:cubicBezTo>
                  <a:pt x="740" y="11956"/>
                  <a:pt x="737" y="11963"/>
                  <a:pt x="700" y="11991"/>
                </a:cubicBezTo>
                <a:cubicBezTo>
                  <a:pt x="656" y="12025"/>
                  <a:pt x="656" y="12025"/>
                  <a:pt x="699" y="12046"/>
                </a:cubicBezTo>
                <a:cubicBezTo>
                  <a:pt x="728" y="12061"/>
                  <a:pt x="735" y="12071"/>
                  <a:pt x="720" y="12079"/>
                </a:cubicBezTo>
                <a:cubicBezTo>
                  <a:pt x="708" y="12086"/>
                  <a:pt x="699" y="12101"/>
                  <a:pt x="699" y="12112"/>
                </a:cubicBezTo>
                <a:cubicBezTo>
                  <a:pt x="699" y="12135"/>
                  <a:pt x="604" y="12162"/>
                  <a:pt x="568" y="12150"/>
                </a:cubicBezTo>
                <a:cubicBezTo>
                  <a:pt x="558" y="12147"/>
                  <a:pt x="539" y="12156"/>
                  <a:pt x="528" y="12172"/>
                </a:cubicBezTo>
                <a:cubicBezTo>
                  <a:pt x="500" y="12212"/>
                  <a:pt x="474" y="12219"/>
                  <a:pt x="338" y="12217"/>
                </a:cubicBezTo>
                <a:cubicBezTo>
                  <a:pt x="273" y="12216"/>
                  <a:pt x="208" y="12221"/>
                  <a:pt x="192" y="12229"/>
                </a:cubicBezTo>
                <a:cubicBezTo>
                  <a:pt x="171" y="12238"/>
                  <a:pt x="155" y="12238"/>
                  <a:pt x="134" y="12229"/>
                </a:cubicBezTo>
                <a:cubicBezTo>
                  <a:pt x="112" y="12219"/>
                  <a:pt x="95" y="12221"/>
                  <a:pt x="66" y="12238"/>
                </a:cubicBezTo>
                <a:cubicBezTo>
                  <a:pt x="46" y="12251"/>
                  <a:pt x="36" y="12267"/>
                  <a:pt x="44" y="12274"/>
                </a:cubicBezTo>
                <a:cubicBezTo>
                  <a:pt x="52" y="12282"/>
                  <a:pt x="47" y="12295"/>
                  <a:pt x="33" y="12304"/>
                </a:cubicBezTo>
                <a:cubicBezTo>
                  <a:pt x="18" y="12314"/>
                  <a:pt x="14" y="12321"/>
                  <a:pt x="23" y="12321"/>
                </a:cubicBezTo>
                <a:cubicBezTo>
                  <a:pt x="32" y="12321"/>
                  <a:pt x="27" y="12329"/>
                  <a:pt x="13" y="12338"/>
                </a:cubicBezTo>
                <a:cubicBezTo>
                  <a:pt x="-5" y="12350"/>
                  <a:pt x="-4" y="12357"/>
                  <a:pt x="13" y="12363"/>
                </a:cubicBezTo>
                <a:cubicBezTo>
                  <a:pt x="26" y="12367"/>
                  <a:pt x="31" y="12378"/>
                  <a:pt x="25" y="12388"/>
                </a:cubicBezTo>
                <a:cubicBezTo>
                  <a:pt x="18" y="12398"/>
                  <a:pt x="22" y="12414"/>
                  <a:pt x="36" y="12422"/>
                </a:cubicBezTo>
                <a:cubicBezTo>
                  <a:pt x="54" y="12435"/>
                  <a:pt x="54" y="12443"/>
                  <a:pt x="36" y="12455"/>
                </a:cubicBezTo>
                <a:cubicBezTo>
                  <a:pt x="17" y="12468"/>
                  <a:pt x="19" y="12473"/>
                  <a:pt x="47" y="12479"/>
                </a:cubicBezTo>
                <a:cubicBezTo>
                  <a:pt x="80" y="12486"/>
                  <a:pt x="79" y="12487"/>
                  <a:pt x="46" y="12508"/>
                </a:cubicBezTo>
                <a:cubicBezTo>
                  <a:pt x="19" y="12524"/>
                  <a:pt x="17" y="12532"/>
                  <a:pt x="36" y="12539"/>
                </a:cubicBezTo>
                <a:cubicBezTo>
                  <a:pt x="51" y="12544"/>
                  <a:pt x="69" y="12539"/>
                  <a:pt x="81" y="12528"/>
                </a:cubicBezTo>
                <a:cubicBezTo>
                  <a:pt x="105" y="12504"/>
                  <a:pt x="140" y="12514"/>
                  <a:pt x="140" y="12545"/>
                </a:cubicBezTo>
                <a:cubicBezTo>
                  <a:pt x="140" y="12564"/>
                  <a:pt x="157" y="12568"/>
                  <a:pt x="237" y="12568"/>
                </a:cubicBezTo>
                <a:cubicBezTo>
                  <a:pt x="310" y="12568"/>
                  <a:pt x="337" y="12573"/>
                  <a:pt x="354" y="12591"/>
                </a:cubicBezTo>
                <a:cubicBezTo>
                  <a:pt x="369" y="12606"/>
                  <a:pt x="370" y="12616"/>
                  <a:pt x="356" y="12621"/>
                </a:cubicBezTo>
                <a:cubicBezTo>
                  <a:pt x="343" y="12625"/>
                  <a:pt x="342" y="12636"/>
                  <a:pt x="353" y="12648"/>
                </a:cubicBezTo>
                <a:cubicBezTo>
                  <a:pt x="363" y="12659"/>
                  <a:pt x="366" y="12675"/>
                  <a:pt x="361" y="12683"/>
                </a:cubicBezTo>
                <a:cubicBezTo>
                  <a:pt x="355" y="12692"/>
                  <a:pt x="376" y="12714"/>
                  <a:pt x="407" y="12732"/>
                </a:cubicBezTo>
                <a:cubicBezTo>
                  <a:pt x="470" y="12767"/>
                  <a:pt x="558" y="12773"/>
                  <a:pt x="618" y="12746"/>
                </a:cubicBezTo>
                <a:cubicBezTo>
                  <a:pt x="647" y="12733"/>
                  <a:pt x="656" y="12734"/>
                  <a:pt x="678" y="12756"/>
                </a:cubicBezTo>
                <a:cubicBezTo>
                  <a:pt x="692" y="12771"/>
                  <a:pt x="698" y="12803"/>
                  <a:pt x="692" y="12828"/>
                </a:cubicBezTo>
                <a:cubicBezTo>
                  <a:pt x="686" y="12853"/>
                  <a:pt x="690" y="12876"/>
                  <a:pt x="702" y="12880"/>
                </a:cubicBezTo>
                <a:cubicBezTo>
                  <a:pt x="716" y="12884"/>
                  <a:pt x="716" y="12891"/>
                  <a:pt x="702" y="12899"/>
                </a:cubicBezTo>
                <a:cubicBezTo>
                  <a:pt x="673" y="12915"/>
                  <a:pt x="713" y="12959"/>
                  <a:pt x="745" y="12948"/>
                </a:cubicBezTo>
                <a:cubicBezTo>
                  <a:pt x="775" y="12938"/>
                  <a:pt x="996" y="12938"/>
                  <a:pt x="1014" y="12948"/>
                </a:cubicBezTo>
                <a:cubicBezTo>
                  <a:pt x="1035" y="12960"/>
                  <a:pt x="1044" y="12990"/>
                  <a:pt x="1043" y="13057"/>
                </a:cubicBezTo>
                <a:cubicBezTo>
                  <a:pt x="1042" y="13107"/>
                  <a:pt x="1047" y="13116"/>
                  <a:pt x="1078" y="13115"/>
                </a:cubicBezTo>
                <a:cubicBezTo>
                  <a:pt x="1099" y="13114"/>
                  <a:pt x="1113" y="13120"/>
                  <a:pt x="1111" y="13128"/>
                </a:cubicBezTo>
                <a:cubicBezTo>
                  <a:pt x="1103" y="13148"/>
                  <a:pt x="1127" y="13147"/>
                  <a:pt x="1173" y="13124"/>
                </a:cubicBezTo>
                <a:cubicBezTo>
                  <a:pt x="1201" y="13110"/>
                  <a:pt x="1220" y="13108"/>
                  <a:pt x="1239" y="13117"/>
                </a:cubicBezTo>
                <a:cubicBezTo>
                  <a:pt x="1285" y="13137"/>
                  <a:pt x="1424" y="13140"/>
                  <a:pt x="1437" y="13122"/>
                </a:cubicBezTo>
                <a:cubicBezTo>
                  <a:pt x="1450" y="13103"/>
                  <a:pt x="1505" y="13110"/>
                  <a:pt x="1497" y="13130"/>
                </a:cubicBezTo>
                <a:cubicBezTo>
                  <a:pt x="1490" y="13146"/>
                  <a:pt x="1527" y="13147"/>
                  <a:pt x="1545" y="13131"/>
                </a:cubicBezTo>
                <a:cubicBezTo>
                  <a:pt x="1552" y="13124"/>
                  <a:pt x="1567" y="13122"/>
                  <a:pt x="1579" y="13126"/>
                </a:cubicBezTo>
                <a:cubicBezTo>
                  <a:pt x="1590" y="13130"/>
                  <a:pt x="1614" y="13127"/>
                  <a:pt x="1630" y="13119"/>
                </a:cubicBezTo>
                <a:cubicBezTo>
                  <a:pt x="1653" y="13109"/>
                  <a:pt x="1664" y="13111"/>
                  <a:pt x="1683" y="13131"/>
                </a:cubicBezTo>
                <a:cubicBezTo>
                  <a:pt x="1696" y="13144"/>
                  <a:pt x="1719" y="13152"/>
                  <a:pt x="1732" y="13147"/>
                </a:cubicBezTo>
                <a:cubicBezTo>
                  <a:pt x="1744" y="13143"/>
                  <a:pt x="1812" y="13139"/>
                  <a:pt x="1884" y="13139"/>
                </a:cubicBezTo>
                <a:cubicBezTo>
                  <a:pt x="1985" y="13138"/>
                  <a:pt x="2016" y="13132"/>
                  <a:pt x="2016" y="13119"/>
                </a:cubicBezTo>
                <a:cubicBezTo>
                  <a:pt x="2016" y="13110"/>
                  <a:pt x="2042" y="13097"/>
                  <a:pt x="2073" y="13091"/>
                </a:cubicBezTo>
                <a:cubicBezTo>
                  <a:pt x="2117" y="13083"/>
                  <a:pt x="2142" y="13085"/>
                  <a:pt x="2190" y="13103"/>
                </a:cubicBezTo>
                <a:cubicBezTo>
                  <a:pt x="2269" y="13133"/>
                  <a:pt x="2350" y="13150"/>
                  <a:pt x="2311" y="13129"/>
                </a:cubicBezTo>
                <a:cubicBezTo>
                  <a:pt x="2270" y="13107"/>
                  <a:pt x="2278" y="13097"/>
                  <a:pt x="2343" y="13083"/>
                </a:cubicBezTo>
                <a:cubicBezTo>
                  <a:pt x="2396" y="13072"/>
                  <a:pt x="2399" y="13069"/>
                  <a:pt x="2364" y="13058"/>
                </a:cubicBezTo>
                <a:cubicBezTo>
                  <a:pt x="2334" y="13049"/>
                  <a:pt x="2330" y="13044"/>
                  <a:pt x="2349" y="13031"/>
                </a:cubicBezTo>
                <a:cubicBezTo>
                  <a:pt x="2364" y="13022"/>
                  <a:pt x="2374" y="12967"/>
                  <a:pt x="2375" y="12900"/>
                </a:cubicBezTo>
                <a:cubicBezTo>
                  <a:pt x="2377" y="12769"/>
                  <a:pt x="2411" y="12717"/>
                  <a:pt x="2475" y="12748"/>
                </a:cubicBezTo>
                <a:cubicBezTo>
                  <a:pt x="2513" y="12767"/>
                  <a:pt x="2579" y="12756"/>
                  <a:pt x="2555" y="12734"/>
                </a:cubicBezTo>
                <a:cubicBezTo>
                  <a:pt x="2548" y="12728"/>
                  <a:pt x="2551" y="12718"/>
                  <a:pt x="2563" y="12714"/>
                </a:cubicBezTo>
                <a:cubicBezTo>
                  <a:pt x="2579" y="12709"/>
                  <a:pt x="2579" y="12702"/>
                  <a:pt x="2562" y="12690"/>
                </a:cubicBezTo>
                <a:cubicBezTo>
                  <a:pt x="2542" y="12677"/>
                  <a:pt x="2544" y="12672"/>
                  <a:pt x="2571" y="12666"/>
                </a:cubicBezTo>
                <a:cubicBezTo>
                  <a:pt x="2634" y="12653"/>
                  <a:pt x="2663" y="12669"/>
                  <a:pt x="2657" y="12712"/>
                </a:cubicBezTo>
                <a:cubicBezTo>
                  <a:pt x="2652" y="12747"/>
                  <a:pt x="2659" y="12754"/>
                  <a:pt x="2698" y="12757"/>
                </a:cubicBezTo>
                <a:cubicBezTo>
                  <a:pt x="2741" y="12760"/>
                  <a:pt x="2746" y="12768"/>
                  <a:pt x="2748" y="12836"/>
                </a:cubicBezTo>
                <a:cubicBezTo>
                  <a:pt x="2750" y="12876"/>
                  <a:pt x="2762" y="12915"/>
                  <a:pt x="2774" y="12922"/>
                </a:cubicBezTo>
                <a:cubicBezTo>
                  <a:pt x="2790" y="12930"/>
                  <a:pt x="2788" y="12941"/>
                  <a:pt x="2771" y="12956"/>
                </a:cubicBezTo>
                <a:cubicBezTo>
                  <a:pt x="2751" y="12974"/>
                  <a:pt x="2754" y="12981"/>
                  <a:pt x="2788" y="12996"/>
                </a:cubicBezTo>
                <a:cubicBezTo>
                  <a:pt x="2830" y="13013"/>
                  <a:pt x="2830" y="13013"/>
                  <a:pt x="2782" y="13021"/>
                </a:cubicBezTo>
                <a:cubicBezTo>
                  <a:pt x="2756" y="13025"/>
                  <a:pt x="2734" y="13035"/>
                  <a:pt x="2734" y="13043"/>
                </a:cubicBezTo>
                <a:cubicBezTo>
                  <a:pt x="2734" y="13066"/>
                  <a:pt x="2907" y="13126"/>
                  <a:pt x="2999" y="13136"/>
                </a:cubicBezTo>
                <a:cubicBezTo>
                  <a:pt x="3074" y="13144"/>
                  <a:pt x="3097" y="13154"/>
                  <a:pt x="3107" y="13191"/>
                </a:cubicBezTo>
                <a:cubicBezTo>
                  <a:pt x="3109" y="13200"/>
                  <a:pt x="3118" y="13214"/>
                  <a:pt x="3128" y="13222"/>
                </a:cubicBezTo>
                <a:cubicBezTo>
                  <a:pt x="3138" y="13231"/>
                  <a:pt x="3135" y="13244"/>
                  <a:pt x="3121" y="13253"/>
                </a:cubicBezTo>
                <a:cubicBezTo>
                  <a:pt x="3104" y="13265"/>
                  <a:pt x="3105" y="13271"/>
                  <a:pt x="3130" y="13276"/>
                </a:cubicBezTo>
                <a:cubicBezTo>
                  <a:pt x="3147" y="13280"/>
                  <a:pt x="3157" y="13290"/>
                  <a:pt x="3150" y="13299"/>
                </a:cubicBezTo>
                <a:cubicBezTo>
                  <a:pt x="3144" y="13308"/>
                  <a:pt x="3152" y="13318"/>
                  <a:pt x="3168" y="13322"/>
                </a:cubicBezTo>
                <a:cubicBezTo>
                  <a:pt x="3215" y="13332"/>
                  <a:pt x="3185" y="13431"/>
                  <a:pt x="3136" y="13428"/>
                </a:cubicBezTo>
                <a:cubicBezTo>
                  <a:pt x="3112" y="13427"/>
                  <a:pt x="3099" y="13435"/>
                  <a:pt x="3099" y="13450"/>
                </a:cubicBezTo>
                <a:cubicBezTo>
                  <a:pt x="3099" y="13471"/>
                  <a:pt x="3108" y="13469"/>
                  <a:pt x="3176" y="13436"/>
                </a:cubicBezTo>
                <a:cubicBezTo>
                  <a:pt x="3229" y="13411"/>
                  <a:pt x="3261" y="13403"/>
                  <a:pt x="3278" y="13411"/>
                </a:cubicBezTo>
                <a:cubicBezTo>
                  <a:pt x="3291" y="13417"/>
                  <a:pt x="3329" y="13419"/>
                  <a:pt x="3361" y="13416"/>
                </a:cubicBezTo>
                <a:cubicBezTo>
                  <a:pt x="3409" y="13411"/>
                  <a:pt x="3418" y="13405"/>
                  <a:pt x="3408" y="13384"/>
                </a:cubicBezTo>
                <a:cubicBezTo>
                  <a:pt x="3390" y="13346"/>
                  <a:pt x="3436" y="13333"/>
                  <a:pt x="3603" y="13330"/>
                </a:cubicBezTo>
                <a:cubicBezTo>
                  <a:pt x="3685" y="13328"/>
                  <a:pt x="3776" y="13323"/>
                  <a:pt x="3805" y="13319"/>
                </a:cubicBezTo>
                <a:cubicBezTo>
                  <a:pt x="3835" y="13315"/>
                  <a:pt x="3918" y="13317"/>
                  <a:pt x="3989" y="13324"/>
                </a:cubicBezTo>
                <a:cubicBezTo>
                  <a:pt x="4087" y="13333"/>
                  <a:pt x="4115" y="13341"/>
                  <a:pt x="4111" y="13355"/>
                </a:cubicBezTo>
                <a:cubicBezTo>
                  <a:pt x="4108" y="13366"/>
                  <a:pt x="4118" y="13380"/>
                  <a:pt x="4135" y="13388"/>
                </a:cubicBezTo>
                <a:cubicBezTo>
                  <a:pt x="4161" y="13400"/>
                  <a:pt x="4162" y="13406"/>
                  <a:pt x="4135" y="13435"/>
                </a:cubicBezTo>
                <a:cubicBezTo>
                  <a:pt x="4110" y="13463"/>
                  <a:pt x="4109" y="13474"/>
                  <a:pt x="4130" y="13493"/>
                </a:cubicBezTo>
                <a:cubicBezTo>
                  <a:pt x="4162" y="13521"/>
                  <a:pt x="4220" y="13512"/>
                  <a:pt x="4206" y="13481"/>
                </a:cubicBezTo>
                <a:cubicBezTo>
                  <a:pt x="4199" y="13467"/>
                  <a:pt x="4210" y="13454"/>
                  <a:pt x="4236" y="13447"/>
                </a:cubicBezTo>
                <a:cubicBezTo>
                  <a:pt x="4296" y="13429"/>
                  <a:pt x="4322" y="13443"/>
                  <a:pt x="4297" y="13479"/>
                </a:cubicBezTo>
                <a:cubicBezTo>
                  <a:pt x="4286" y="13495"/>
                  <a:pt x="4278" y="13510"/>
                  <a:pt x="4278" y="13513"/>
                </a:cubicBezTo>
                <a:cubicBezTo>
                  <a:pt x="4278" y="13525"/>
                  <a:pt x="4356" y="13499"/>
                  <a:pt x="4391" y="13475"/>
                </a:cubicBezTo>
                <a:cubicBezTo>
                  <a:pt x="4423" y="13453"/>
                  <a:pt x="4438" y="13450"/>
                  <a:pt x="4473" y="13460"/>
                </a:cubicBezTo>
                <a:cubicBezTo>
                  <a:pt x="4500" y="13468"/>
                  <a:pt x="4511" y="13480"/>
                  <a:pt x="4503" y="13492"/>
                </a:cubicBezTo>
                <a:cubicBezTo>
                  <a:pt x="4493" y="13506"/>
                  <a:pt x="4497" y="13506"/>
                  <a:pt x="4520" y="13496"/>
                </a:cubicBezTo>
                <a:cubicBezTo>
                  <a:pt x="4540" y="13487"/>
                  <a:pt x="4571" y="13487"/>
                  <a:pt x="4622" y="13495"/>
                </a:cubicBezTo>
                <a:cubicBezTo>
                  <a:pt x="4663" y="13502"/>
                  <a:pt x="4713" y="13507"/>
                  <a:pt x="4735" y="13507"/>
                </a:cubicBezTo>
                <a:cubicBezTo>
                  <a:pt x="4769" y="13507"/>
                  <a:pt x="4771" y="13503"/>
                  <a:pt x="4748" y="13488"/>
                </a:cubicBezTo>
                <a:cubicBezTo>
                  <a:pt x="4726" y="13474"/>
                  <a:pt x="4726" y="13465"/>
                  <a:pt x="4750" y="13439"/>
                </a:cubicBezTo>
                <a:cubicBezTo>
                  <a:pt x="4765" y="13421"/>
                  <a:pt x="4780" y="13390"/>
                  <a:pt x="4782" y="13370"/>
                </a:cubicBezTo>
                <a:cubicBezTo>
                  <a:pt x="4784" y="13350"/>
                  <a:pt x="4792" y="13328"/>
                  <a:pt x="4799" y="13322"/>
                </a:cubicBezTo>
                <a:cubicBezTo>
                  <a:pt x="4814" y="13309"/>
                  <a:pt x="4877" y="13309"/>
                  <a:pt x="4914" y="13322"/>
                </a:cubicBezTo>
                <a:cubicBezTo>
                  <a:pt x="4928" y="13327"/>
                  <a:pt x="4942" y="13320"/>
                  <a:pt x="4949" y="13305"/>
                </a:cubicBezTo>
                <a:cubicBezTo>
                  <a:pt x="4959" y="13284"/>
                  <a:pt x="4966" y="13282"/>
                  <a:pt x="4994" y="13294"/>
                </a:cubicBezTo>
                <a:cubicBezTo>
                  <a:pt x="5012" y="13303"/>
                  <a:pt x="5028" y="13305"/>
                  <a:pt x="5028" y="13301"/>
                </a:cubicBezTo>
                <a:cubicBezTo>
                  <a:pt x="5028" y="13296"/>
                  <a:pt x="5041" y="13299"/>
                  <a:pt x="5058" y="13307"/>
                </a:cubicBezTo>
                <a:cubicBezTo>
                  <a:pt x="5115" y="13333"/>
                  <a:pt x="5134" y="13309"/>
                  <a:pt x="5126" y="13219"/>
                </a:cubicBezTo>
                <a:cubicBezTo>
                  <a:pt x="5119" y="13137"/>
                  <a:pt x="5134" y="13102"/>
                  <a:pt x="5166" y="13131"/>
                </a:cubicBezTo>
                <a:cubicBezTo>
                  <a:pt x="5180" y="13143"/>
                  <a:pt x="5319" y="13140"/>
                  <a:pt x="5343" y="13127"/>
                </a:cubicBezTo>
                <a:cubicBezTo>
                  <a:pt x="5351" y="13123"/>
                  <a:pt x="5368" y="13125"/>
                  <a:pt x="5383" y="13132"/>
                </a:cubicBezTo>
                <a:cubicBezTo>
                  <a:pt x="5404" y="13142"/>
                  <a:pt x="5429" y="13140"/>
                  <a:pt x="5477" y="13127"/>
                </a:cubicBezTo>
                <a:cubicBezTo>
                  <a:pt x="5535" y="13111"/>
                  <a:pt x="5548" y="13111"/>
                  <a:pt x="5609" y="13128"/>
                </a:cubicBezTo>
                <a:cubicBezTo>
                  <a:pt x="5671" y="13145"/>
                  <a:pt x="5683" y="13145"/>
                  <a:pt x="5749" y="13125"/>
                </a:cubicBezTo>
                <a:lnTo>
                  <a:pt x="5819" y="13104"/>
                </a:lnTo>
                <a:lnTo>
                  <a:pt x="5766" y="13077"/>
                </a:lnTo>
                <a:cubicBezTo>
                  <a:pt x="5737" y="13062"/>
                  <a:pt x="5713" y="13046"/>
                  <a:pt x="5713" y="13040"/>
                </a:cubicBezTo>
                <a:cubicBezTo>
                  <a:pt x="5713" y="13020"/>
                  <a:pt x="5741" y="13014"/>
                  <a:pt x="5771" y="13028"/>
                </a:cubicBezTo>
                <a:cubicBezTo>
                  <a:pt x="5788" y="13035"/>
                  <a:pt x="5801" y="13036"/>
                  <a:pt x="5798" y="13030"/>
                </a:cubicBezTo>
                <a:cubicBezTo>
                  <a:pt x="5796" y="13024"/>
                  <a:pt x="5797" y="13017"/>
                  <a:pt x="5800" y="13013"/>
                </a:cubicBezTo>
                <a:cubicBezTo>
                  <a:pt x="5819" y="12993"/>
                  <a:pt x="5808" y="12935"/>
                  <a:pt x="5784" y="12925"/>
                </a:cubicBezTo>
                <a:cubicBezTo>
                  <a:pt x="5760" y="12916"/>
                  <a:pt x="5764" y="12905"/>
                  <a:pt x="5800" y="12864"/>
                </a:cubicBezTo>
                <a:cubicBezTo>
                  <a:pt x="5824" y="12836"/>
                  <a:pt x="5838" y="12808"/>
                  <a:pt x="5831" y="12801"/>
                </a:cubicBezTo>
                <a:cubicBezTo>
                  <a:pt x="5801" y="12775"/>
                  <a:pt x="5867" y="12756"/>
                  <a:pt x="5988" y="12757"/>
                </a:cubicBezTo>
                <a:cubicBezTo>
                  <a:pt x="6055" y="12758"/>
                  <a:pt x="6119" y="12758"/>
                  <a:pt x="6131" y="12757"/>
                </a:cubicBezTo>
                <a:cubicBezTo>
                  <a:pt x="6159" y="12755"/>
                  <a:pt x="6153" y="12627"/>
                  <a:pt x="6125" y="12612"/>
                </a:cubicBezTo>
                <a:cubicBezTo>
                  <a:pt x="6112" y="12605"/>
                  <a:pt x="6086" y="12606"/>
                  <a:pt x="6056" y="12614"/>
                </a:cubicBezTo>
                <a:cubicBezTo>
                  <a:pt x="6001" y="12631"/>
                  <a:pt x="5962" y="12616"/>
                  <a:pt x="5974" y="12585"/>
                </a:cubicBezTo>
                <a:cubicBezTo>
                  <a:pt x="5979" y="12570"/>
                  <a:pt x="6006" y="12563"/>
                  <a:pt x="6066" y="12560"/>
                </a:cubicBezTo>
                <a:cubicBezTo>
                  <a:pt x="6169" y="12554"/>
                  <a:pt x="6178" y="12550"/>
                  <a:pt x="6141" y="12526"/>
                </a:cubicBezTo>
                <a:cubicBezTo>
                  <a:pt x="6104" y="12501"/>
                  <a:pt x="6093" y="12465"/>
                  <a:pt x="6120" y="12456"/>
                </a:cubicBezTo>
                <a:cubicBezTo>
                  <a:pt x="6160" y="12442"/>
                  <a:pt x="6145" y="12395"/>
                  <a:pt x="6098" y="12388"/>
                </a:cubicBezTo>
                <a:cubicBezTo>
                  <a:pt x="6046" y="12381"/>
                  <a:pt x="6061" y="12356"/>
                  <a:pt x="6119" y="12356"/>
                </a:cubicBezTo>
                <a:cubicBezTo>
                  <a:pt x="6151" y="12356"/>
                  <a:pt x="6156" y="12349"/>
                  <a:pt x="6149" y="12312"/>
                </a:cubicBezTo>
                <a:cubicBezTo>
                  <a:pt x="6144" y="12288"/>
                  <a:pt x="6125" y="12264"/>
                  <a:pt x="6107" y="12259"/>
                </a:cubicBezTo>
                <a:cubicBezTo>
                  <a:pt x="6082" y="12251"/>
                  <a:pt x="6081" y="12246"/>
                  <a:pt x="6101" y="12232"/>
                </a:cubicBezTo>
                <a:cubicBezTo>
                  <a:pt x="6141" y="12206"/>
                  <a:pt x="6109" y="12199"/>
                  <a:pt x="6037" y="12219"/>
                </a:cubicBezTo>
                <a:cubicBezTo>
                  <a:pt x="5978" y="12235"/>
                  <a:pt x="5968" y="12235"/>
                  <a:pt x="5951" y="12219"/>
                </a:cubicBezTo>
                <a:cubicBezTo>
                  <a:pt x="5939" y="12207"/>
                  <a:pt x="5914" y="12203"/>
                  <a:pt x="5876" y="12207"/>
                </a:cubicBezTo>
                <a:cubicBezTo>
                  <a:pt x="5835" y="12211"/>
                  <a:pt x="5813" y="12207"/>
                  <a:pt x="5798" y="12192"/>
                </a:cubicBezTo>
                <a:cubicBezTo>
                  <a:pt x="5785" y="12178"/>
                  <a:pt x="5784" y="12167"/>
                  <a:pt x="5798" y="12163"/>
                </a:cubicBezTo>
                <a:cubicBezTo>
                  <a:pt x="5810" y="12159"/>
                  <a:pt x="5821" y="12136"/>
                  <a:pt x="5821" y="12112"/>
                </a:cubicBezTo>
                <a:cubicBezTo>
                  <a:pt x="5821" y="12076"/>
                  <a:pt x="5810" y="12064"/>
                  <a:pt x="5771" y="12054"/>
                </a:cubicBezTo>
                <a:cubicBezTo>
                  <a:pt x="5730" y="12044"/>
                  <a:pt x="5716" y="12046"/>
                  <a:pt x="5692" y="12067"/>
                </a:cubicBezTo>
                <a:lnTo>
                  <a:pt x="5665" y="12091"/>
                </a:lnTo>
                <a:lnTo>
                  <a:pt x="5625" y="12064"/>
                </a:lnTo>
                <a:cubicBezTo>
                  <a:pt x="5603" y="12049"/>
                  <a:pt x="5591" y="12033"/>
                  <a:pt x="5597" y="12027"/>
                </a:cubicBezTo>
                <a:cubicBezTo>
                  <a:pt x="5621" y="12006"/>
                  <a:pt x="5581" y="12016"/>
                  <a:pt x="5544" y="12041"/>
                </a:cubicBezTo>
                <a:cubicBezTo>
                  <a:pt x="5522" y="12056"/>
                  <a:pt x="5495" y="12063"/>
                  <a:pt x="5480" y="12058"/>
                </a:cubicBezTo>
                <a:cubicBezTo>
                  <a:pt x="5461" y="12051"/>
                  <a:pt x="5461" y="12045"/>
                  <a:pt x="5478" y="12034"/>
                </a:cubicBezTo>
                <a:cubicBezTo>
                  <a:pt x="5491" y="12025"/>
                  <a:pt x="5492" y="12016"/>
                  <a:pt x="5482" y="12012"/>
                </a:cubicBezTo>
                <a:cubicBezTo>
                  <a:pt x="5471" y="12008"/>
                  <a:pt x="5468" y="11976"/>
                  <a:pt x="5474" y="11941"/>
                </a:cubicBezTo>
                <a:cubicBezTo>
                  <a:pt x="5479" y="11905"/>
                  <a:pt x="5476" y="11867"/>
                  <a:pt x="5467" y="11855"/>
                </a:cubicBezTo>
                <a:cubicBezTo>
                  <a:pt x="5458" y="11844"/>
                  <a:pt x="5449" y="11820"/>
                  <a:pt x="5448" y="11803"/>
                </a:cubicBezTo>
                <a:cubicBezTo>
                  <a:pt x="5446" y="11786"/>
                  <a:pt x="5439" y="11768"/>
                  <a:pt x="5430" y="11763"/>
                </a:cubicBezTo>
                <a:cubicBezTo>
                  <a:pt x="5421" y="11758"/>
                  <a:pt x="5422" y="11749"/>
                  <a:pt x="5432" y="11742"/>
                </a:cubicBezTo>
                <a:cubicBezTo>
                  <a:pt x="5460" y="11721"/>
                  <a:pt x="5476" y="11677"/>
                  <a:pt x="5456" y="11670"/>
                </a:cubicBezTo>
                <a:cubicBezTo>
                  <a:pt x="5441" y="11665"/>
                  <a:pt x="5444" y="11632"/>
                  <a:pt x="5462" y="11595"/>
                </a:cubicBezTo>
                <a:cubicBezTo>
                  <a:pt x="5473" y="11574"/>
                  <a:pt x="5407" y="11537"/>
                  <a:pt x="5350" y="11533"/>
                </a:cubicBezTo>
                <a:cubicBezTo>
                  <a:pt x="5285" y="11528"/>
                  <a:pt x="5263" y="11538"/>
                  <a:pt x="5308" y="11553"/>
                </a:cubicBezTo>
                <a:cubicBezTo>
                  <a:pt x="5323" y="11558"/>
                  <a:pt x="5314" y="11571"/>
                  <a:pt x="5284" y="11589"/>
                </a:cubicBezTo>
                <a:cubicBezTo>
                  <a:pt x="5228" y="11622"/>
                  <a:pt x="5175" y="11609"/>
                  <a:pt x="5194" y="11567"/>
                </a:cubicBezTo>
                <a:cubicBezTo>
                  <a:pt x="5200" y="11553"/>
                  <a:pt x="5198" y="11545"/>
                  <a:pt x="5189" y="11550"/>
                </a:cubicBezTo>
                <a:cubicBezTo>
                  <a:pt x="5179" y="11554"/>
                  <a:pt x="5158" y="11552"/>
                  <a:pt x="5142" y="11545"/>
                </a:cubicBezTo>
                <a:cubicBezTo>
                  <a:pt x="5120" y="11535"/>
                  <a:pt x="5119" y="11528"/>
                  <a:pt x="5137" y="11516"/>
                </a:cubicBezTo>
                <a:cubicBezTo>
                  <a:pt x="5151" y="11507"/>
                  <a:pt x="5154" y="11500"/>
                  <a:pt x="5145" y="11500"/>
                </a:cubicBezTo>
                <a:cubicBezTo>
                  <a:pt x="5137" y="11500"/>
                  <a:pt x="5142" y="11492"/>
                  <a:pt x="5157" y="11482"/>
                </a:cubicBezTo>
                <a:cubicBezTo>
                  <a:pt x="5179" y="11467"/>
                  <a:pt x="5178" y="11466"/>
                  <a:pt x="5152" y="11471"/>
                </a:cubicBezTo>
                <a:cubicBezTo>
                  <a:pt x="5105" y="11481"/>
                  <a:pt x="5059" y="11446"/>
                  <a:pt x="5091" y="11424"/>
                </a:cubicBezTo>
                <a:cubicBezTo>
                  <a:pt x="5106" y="11414"/>
                  <a:pt x="5108" y="11405"/>
                  <a:pt x="5095" y="11401"/>
                </a:cubicBezTo>
                <a:cubicBezTo>
                  <a:pt x="5083" y="11396"/>
                  <a:pt x="5088" y="11379"/>
                  <a:pt x="5108" y="11357"/>
                </a:cubicBezTo>
                <a:cubicBezTo>
                  <a:pt x="5140" y="11321"/>
                  <a:pt x="5139" y="11317"/>
                  <a:pt x="5094" y="11272"/>
                </a:cubicBezTo>
                <a:cubicBezTo>
                  <a:pt x="5051" y="11229"/>
                  <a:pt x="5050" y="11223"/>
                  <a:pt x="5081" y="11210"/>
                </a:cubicBezTo>
                <a:cubicBezTo>
                  <a:pt x="5103" y="11202"/>
                  <a:pt x="5108" y="11194"/>
                  <a:pt x="5094" y="11189"/>
                </a:cubicBezTo>
                <a:cubicBezTo>
                  <a:pt x="5079" y="11184"/>
                  <a:pt x="5079" y="11175"/>
                  <a:pt x="5095" y="11160"/>
                </a:cubicBezTo>
                <a:cubicBezTo>
                  <a:pt x="5115" y="11143"/>
                  <a:pt x="5112" y="11132"/>
                  <a:pt x="5076" y="11107"/>
                </a:cubicBezTo>
                <a:cubicBezTo>
                  <a:pt x="5052" y="11090"/>
                  <a:pt x="5026" y="11081"/>
                  <a:pt x="5020" y="11086"/>
                </a:cubicBezTo>
                <a:cubicBezTo>
                  <a:pt x="5014" y="11092"/>
                  <a:pt x="4962" y="11093"/>
                  <a:pt x="4906" y="11090"/>
                </a:cubicBezTo>
                <a:cubicBezTo>
                  <a:pt x="4825" y="11085"/>
                  <a:pt x="4801" y="11078"/>
                  <a:pt x="4795" y="11060"/>
                </a:cubicBezTo>
                <a:cubicBezTo>
                  <a:pt x="4790" y="11047"/>
                  <a:pt x="4774" y="11032"/>
                  <a:pt x="4758" y="11027"/>
                </a:cubicBezTo>
                <a:cubicBezTo>
                  <a:pt x="4718" y="11015"/>
                  <a:pt x="4720" y="10972"/>
                  <a:pt x="4761" y="10964"/>
                </a:cubicBezTo>
                <a:cubicBezTo>
                  <a:pt x="4790" y="10958"/>
                  <a:pt x="4789" y="10955"/>
                  <a:pt x="4758" y="10943"/>
                </a:cubicBezTo>
                <a:cubicBezTo>
                  <a:pt x="4731" y="10932"/>
                  <a:pt x="4727" y="10926"/>
                  <a:pt x="4746" y="10920"/>
                </a:cubicBezTo>
                <a:cubicBezTo>
                  <a:pt x="4766" y="10913"/>
                  <a:pt x="4766" y="10907"/>
                  <a:pt x="4745" y="10893"/>
                </a:cubicBezTo>
                <a:cubicBezTo>
                  <a:pt x="4722" y="10879"/>
                  <a:pt x="4726" y="10872"/>
                  <a:pt x="4761" y="10858"/>
                </a:cubicBezTo>
                <a:cubicBezTo>
                  <a:pt x="4802" y="10841"/>
                  <a:pt x="4802" y="10841"/>
                  <a:pt x="4742" y="10814"/>
                </a:cubicBezTo>
                <a:cubicBezTo>
                  <a:pt x="4675" y="10785"/>
                  <a:pt x="4680" y="10759"/>
                  <a:pt x="4750" y="10769"/>
                </a:cubicBezTo>
                <a:cubicBezTo>
                  <a:pt x="4774" y="10773"/>
                  <a:pt x="4791" y="10769"/>
                  <a:pt x="4791" y="10762"/>
                </a:cubicBezTo>
                <a:cubicBezTo>
                  <a:pt x="4791" y="10755"/>
                  <a:pt x="4780" y="10750"/>
                  <a:pt x="4766" y="10752"/>
                </a:cubicBezTo>
                <a:cubicBezTo>
                  <a:pt x="4751" y="10753"/>
                  <a:pt x="4736" y="10743"/>
                  <a:pt x="4732" y="10729"/>
                </a:cubicBezTo>
                <a:cubicBezTo>
                  <a:pt x="4728" y="10713"/>
                  <a:pt x="4719" y="10704"/>
                  <a:pt x="4708" y="10703"/>
                </a:cubicBezTo>
                <a:close/>
                <a:moveTo>
                  <a:pt x="5992" y="11042"/>
                </a:moveTo>
                <a:cubicBezTo>
                  <a:pt x="5980" y="11042"/>
                  <a:pt x="5971" y="11047"/>
                  <a:pt x="5971" y="11054"/>
                </a:cubicBezTo>
                <a:cubicBezTo>
                  <a:pt x="5971" y="11060"/>
                  <a:pt x="5980" y="11066"/>
                  <a:pt x="5992" y="11066"/>
                </a:cubicBezTo>
                <a:cubicBezTo>
                  <a:pt x="6003" y="11066"/>
                  <a:pt x="6014" y="11060"/>
                  <a:pt x="6014" y="11054"/>
                </a:cubicBezTo>
                <a:cubicBezTo>
                  <a:pt x="6014" y="11047"/>
                  <a:pt x="6003" y="11042"/>
                  <a:pt x="5992" y="11042"/>
                </a:cubicBezTo>
                <a:close/>
                <a:moveTo>
                  <a:pt x="2394" y="11089"/>
                </a:moveTo>
                <a:cubicBezTo>
                  <a:pt x="2383" y="11089"/>
                  <a:pt x="2366" y="11095"/>
                  <a:pt x="2359" y="11101"/>
                </a:cubicBezTo>
                <a:cubicBezTo>
                  <a:pt x="2352" y="11108"/>
                  <a:pt x="2355" y="11113"/>
                  <a:pt x="2367" y="11113"/>
                </a:cubicBezTo>
                <a:cubicBezTo>
                  <a:pt x="2379" y="11113"/>
                  <a:pt x="2395" y="11108"/>
                  <a:pt x="2402" y="11101"/>
                </a:cubicBezTo>
                <a:cubicBezTo>
                  <a:pt x="2410" y="11095"/>
                  <a:pt x="2406" y="11089"/>
                  <a:pt x="2394" y="11089"/>
                </a:cubicBezTo>
                <a:close/>
                <a:moveTo>
                  <a:pt x="14890" y="12105"/>
                </a:moveTo>
                <a:cubicBezTo>
                  <a:pt x="14880" y="12102"/>
                  <a:pt x="14872" y="12107"/>
                  <a:pt x="14872" y="12117"/>
                </a:cubicBezTo>
                <a:cubicBezTo>
                  <a:pt x="14872" y="12137"/>
                  <a:pt x="14879" y="12138"/>
                  <a:pt x="14896" y="12123"/>
                </a:cubicBezTo>
                <a:cubicBezTo>
                  <a:pt x="14903" y="12117"/>
                  <a:pt x="14900" y="12109"/>
                  <a:pt x="14890" y="12105"/>
                </a:cubicBezTo>
                <a:close/>
                <a:moveTo>
                  <a:pt x="7139" y="12346"/>
                </a:moveTo>
                <a:cubicBezTo>
                  <a:pt x="7121" y="12342"/>
                  <a:pt x="7099" y="12342"/>
                  <a:pt x="7081" y="12349"/>
                </a:cubicBezTo>
                <a:cubicBezTo>
                  <a:pt x="7060" y="12358"/>
                  <a:pt x="7049" y="12368"/>
                  <a:pt x="7057" y="12372"/>
                </a:cubicBezTo>
                <a:cubicBezTo>
                  <a:pt x="7077" y="12384"/>
                  <a:pt x="7171" y="12381"/>
                  <a:pt x="7171" y="12370"/>
                </a:cubicBezTo>
                <a:cubicBezTo>
                  <a:pt x="7171" y="12358"/>
                  <a:pt x="7157" y="12350"/>
                  <a:pt x="7139" y="12346"/>
                </a:cubicBezTo>
                <a:close/>
                <a:moveTo>
                  <a:pt x="16719" y="12969"/>
                </a:moveTo>
                <a:cubicBezTo>
                  <a:pt x="16712" y="12965"/>
                  <a:pt x="16695" y="12968"/>
                  <a:pt x="16680" y="12976"/>
                </a:cubicBezTo>
                <a:cubicBezTo>
                  <a:pt x="16659" y="12988"/>
                  <a:pt x="16663" y="12990"/>
                  <a:pt x="16693" y="12984"/>
                </a:cubicBezTo>
                <a:cubicBezTo>
                  <a:pt x="16714" y="12979"/>
                  <a:pt x="16725" y="12972"/>
                  <a:pt x="16719" y="12969"/>
                </a:cubicBezTo>
                <a:close/>
                <a:moveTo>
                  <a:pt x="3313" y="13448"/>
                </a:moveTo>
                <a:cubicBezTo>
                  <a:pt x="3301" y="13448"/>
                  <a:pt x="3292" y="13453"/>
                  <a:pt x="3292" y="13459"/>
                </a:cubicBezTo>
                <a:cubicBezTo>
                  <a:pt x="3292" y="13466"/>
                  <a:pt x="3301" y="13472"/>
                  <a:pt x="3313" y="13472"/>
                </a:cubicBezTo>
                <a:cubicBezTo>
                  <a:pt x="3325" y="13472"/>
                  <a:pt x="3334" y="13466"/>
                  <a:pt x="3334" y="13459"/>
                </a:cubicBezTo>
                <a:cubicBezTo>
                  <a:pt x="3334" y="13453"/>
                  <a:pt x="3325" y="13448"/>
                  <a:pt x="3313" y="13448"/>
                </a:cubicBezTo>
                <a:close/>
                <a:moveTo>
                  <a:pt x="7377" y="14499"/>
                </a:moveTo>
                <a:cubicBezTo>
                  <a:pt x="7349" y="14505"/>
                  <a:pt x="7346" y="14510"/>
                  <a:pt x="7365" y="14516"/>
                </a:cubicBezTo>
                <a:cubicBezTo>
                  <a:pt x="7401" y="14528"/>
                  <a:pt x="7458" y="14516"/>
                  <a:pt x="7433" y="14502"/>
                </a:cubicBezTo>
                <a:cubicBezTo>
                  <a:pt x="7422" y="14496"/>
                  <a:pt x="7397" y="14495"/>
                  <a:pt x="7377" y="14499"/>
                </a:cubicBezTo>
                <a:close/>
                <a:moveTo>
                  <a:pt x="10427" y="14536"/>
                </a:moveTo>
                <a:cubicBezTo>
                  <a:pt x="10386" y="14541"/>
                  <a:pt x="10386" y="14543"/>
                  <a:pt x="10420" y="14564"/>
                </a:cubicBezTo>
                <a:cubicBezTo>
                  <a:pt x="10467" y="14592"/>
                  <a:pt x="10472" y="14592"/>
                  <a:pt x="10472" y="14558"/>
                </a:cubicBezTo>
                <a:cubicBezTo>
                  <a:pt x="10472" y="14535"/>
                  <a:pt x="10462" y="14531"/>
                  <a:pt x="10427" y="14536"/>
                </a:cubicBezTo>
                <a:close/>
                <a:moveTo>
                  <a:pt x="7209" y="14566"/>
                </a:moveTo>
                <a:cubicBezTo>
                  <a:pt x="7192" y="14570"/>
                  <a:pt x="7197" y="14573"/>
                  <a:pt x="7222" y="14573"/>
                </a:cubicBezTo>
                <a:cubicBezTo>
                  <a:pt x="7245" y="14574"/>
                  <a:pt x="7258" y="14571"/>
                  <a:pt x="7251" y="14567"/>
                </a:cubicBezTo>
                <a:cubicBezTo>
                  <a:pt x="7244" y="14563"/>
                  <a:pt x="7225" y="14563"/>
                  <a:pt x="7209" y="14566"/>
                </a:cubicBezTo>
                <a:close/>
                <a:moveTo>
                  <a:pt x="9077" y="14645"/>
                </a:moveTo>
                <a:cubicBezTo>
                  <a:pt x="9052" y="14645"/>
                  <a:pt x="9033" y="14663"/>
                  <a:pt x="9050" y="14672"/>
                </a:cubicBezTo>
                <a:cubicBezTo>
                  <a:pt x="9077" y="14687"/>
                  <a:pt x="9120" y="14680"/>
                  <a:pt x="9108" y="14662"/>
                </a:cubicBezTo>
                <a:cubicBezTo>
                  <a:pt x="9101" y="14653"/>
                  <a:pt x="9087" y="14645"/>
                  <a:pt x="9077" y="14645"/>
                </a:cubicBezTo>
                <a:close/>
                <a:moveTo>
                  <a:pt x="9989" y="14661"/>
                </a:moveTo>
                <a:cubicBezTo>
                  <a:pt x="9972" y="14661"/>
                  <a:pt x="9964" y="14665"/>
                  <a:pt x="9970" y="14670"/>
                </a:cubicBezTo>
                <a:cubicBezTo>
                  <a:pt x="9976" y="14676"/>
                  <a:pt x="9989" y="14680"/>
                  <a:pt x="10001" y="14680"/>
                </a:cubicBezTo>
                <a:cubicBezTo>
                  <a:pt x="10012" y="14680"/>
                  <a:pt x="10022" y="14676"/>
                  <a:pt x="10022" y="14670"/>
                </a:cubicBezTo>
                <a:cubicBezTo>
                  <a:pt x="10022" y="14665"/>
                  <a:pt x="10006" y="14661"/>
                  <a:pt x="9989" y="14661"/>
                </a:cubicBezTo>
                <a:close/>
                <a:moveTo>
                  <a:pt x="18268" y="15260"/>
                </a:moveTo>
                <a:cubicBezTo>
                  <a:pt x="18272" y="15265"/>
                  <a:pt x="18289" y="15274"/>
                  <a:pt x="18323" y="15290"/>
                </a:cubicBezTo>
                <a:cubicBezTo>
                  <a:pt x="18366" y="15310"/>
                  <a:pt x="18402" y="15338"/>
                  <a:pt x="18402" y="15350"/>
                </a:cubicBezTo>
                <a:cubicBezTo>
                  <a:pt x="18402" y="15363"/>
                  <a:pt x="18411" y="15370"/>
                  <a:pt x="18423" y="15366"/>
                </a:cubicBezTo>
                <a:cubicBezTo>
                  <a:pt x="18484" y="15345"/>
                  <a:pt x="18404" y="15279"/>
                  <a:pt x="18295" y="15260"/>
                </a:cubicBezTo>
                <a:cubicBezTo>
                  <a:pt x="18273" y="15257"/>
                  <a:pt x="18264" y="15256"/>
                  <a:pt x="18268" y="15260"/>
                </a:cubicBezTo>
                <a:close/>
                <a:moveTo>
                  <a:pt x="7065" y="16041"/>
                </a:moveTo>
                <a:cubicBezTo>
                  <a:pt x="7053" y="16041"/>
                  <a:pt x="7038" y="16046"/>
                  <a:pt x="7031" y="16052"/>
                </a:cubicBezTo>
                <a:cubicBezTo>
                  <a:pt x="7024" y="16059"/>
                  <a:pt x="7033" y="16065"/>
                  <a:pt x="7052" y="16065"/>
                </a:cubicBezTo>
                <a:cubicBezTo>
                  <a:pt x="7070" y="16065"/>
                  <a:pt x="7085" y="16059"/>
                  <a:pt x="7085" y="16052"/>
                </a:cubicBezTo>
                <a:cubicBezTo>
                  <a:pt x="7085" y="16046"/>
                  <a:pt x="7076" y="16041"/>
                  <a:pt x="7065" y="16041"/>
                </a:cubicBezTo>
                <a:close/>
                <a:moveTo>
                  <a:pt x="20202" y="18001"/>
                </a:moveTo>
                <a:cubicBezTo>
                  <a:pt x="20190" y="18001"/>
                  <a:pt x="20179" y="18006"/>
                  <a:pt x="20179" y="18012"/>
                </a:cubicBezTo>
                <a:cubicBezTo>
                  <a:pt x="20179" y="18019"/>
                  <a:pt x="20190" y="18024"/>
                  <a:pt x="20202" y="18024"/>
                </a:cubicBezTo>
                <a:cubicBezTo>
                  <a:pt x="20214" y="18024"/>
                  <a:pt x="20223" y="18019"/>
                  <a:pt x="20223" y="18012"/>
                </a:cubicBezTo>
                <a:cubicBezTo>
                  <a:pt x="20223" y="18006"/>
                  <a:pt x="20214" y="18001"/>
                  <a:pt x="20202" y="18001"/>
                </a:cubicBezTo>
                <a:close/>
                <a:moveTo>
                  <a:pt x="6252" y="18258"/>
                </a:moveTo>
                <a:lnTo>
                  <a:pt x="6218" y="18296"/>
                </a:lnTo>
                <a:cubicBezTo>
                  <a:pt x="6177" y="18341"/>
                  <a:pt x="6178" y="18338"/>
                  <a:pt x="6223" y="18343"/>
                </a:cubicBezTo>
                <a:cubicBezTo>
                  <a:pt x="6244" y="18346"/>
                  <a:pt x="6294" y="18347"/>
                  <a:pt x="6337" y="18347"/>
                </a:cubicBezTo>
                <a:cubicBezTo>
                  <a:pt x="6407" y="18347"/>
                  <a:pt x="6413" y="18345"/>
                  <a:pt x="6378" y="18332"/>
                </a:cubicBezTo>
                <a:cubicBezTo>
                  <a:pt x="6356" y="18324"/>
                  <a:pt x="6319" y="18304"/>
                  <a:pt x="6296" y="18288"/>
                </a:cubicBezTo>
                <a:lnTo>
                  <a:pt x="6252" y="18258"/>
                </a:lnTo>
                <a:close/>
                <a:moveTo>
                  <a:pt x="20514" y="18477"/>
                </a:moveTo>
                <a:cubicBezTo>
                  <a:pt x="20496" y="18481"/>
                  <a:pt x="20480" y="18486"/>
                  <a:pt x="20480" y="18489"/>
                </a:cubicBezTo>
                <a:cubicBezTo>
                  <a:pt x="20480" y="18498"/>
                  <a:pt x="20521" y="18493"/>
                  <a:pt x="20533" y="18482"/>
                </a:cubicBezTo>
                <a:cubicBezTo>
                  <a:pt x="20541" y="18475"/>
                  <a:pt x="20533" y="18473"/>
                  <a:pt x="20514" y="18477"/>
                </a:cubicBezTo>
                <a:close/>
                <a:moveTo>
                  <a:pt x="20255" y="18482"/>
                </a:moveTo>
                <a:cubicBezTo>
                  <a:pt x="20237" y="18482"/>
                  <a:pt x="20223" y="18487"/>
                  <a:pt x="20223" y="18493"/>
                </a:cubicBezTo>
                <a:cubicBezTo>
                  <a:pt x="20223" y="18499"/>
                  <a:pt x="20237" y="18505"/>
                  <a:pt x="20255" y="18505"/>
                </a:cubicBezTo>
                <a:cubicBezTo>
                  <a:pt x="20273" y="18505"/>
                  <a:pt x="20287" y="18499"/>
                  <a:pt x="20287" y="18493"/>
                </a:cubicBezTo>
                <a:cubicBezTo>
                  <a:pt x="20287" y="18487"/>
                  <a:pt x="20273" y="18482"/>
                  <a:pt x="20255" y="18482"/>
                </a:cubicBezTo>
                <a:close/>
                <a:moveTo>
                  <a:pt x="7000" y="18966"/>
                </a:moveTo>
                <a:cubicBezTo>
                  <a:pt x="6940" y="18967"/>
                  <a:pt x="6883" y="18973"/>
                  <a:pt x="6868" y="18983"/>
                </a:cubicBezTo>
                <a:cubicBezTo>
                  <a:pt x="6839" y="19002"/>
                  <a:pt x="6867" y="19068"/>
                  <a:pt x="6904" y="19068"/>
                </a:cubicBezTo>
                <a:cubicBezTo>
                  <a:pt x="6943" y="19068"/>
                  <a:pt x="6963" y="19089"/>
                  <a:pt x="6947" y="19111"/>
                </a:cubicBezTo>
                <a:cubicBezTo>
                  <a:pt x="6937" y="19126"/>
                  <a:pt x="6928" y="19127"/>
                  <a:pt x="6902" y="19115"/>
                </a:cubicBezTo>
                <a:cubicBezTo>
                  <a:pt x="6876" y="19103"/>
                  <a:pt x="6872" y="19104"/>
                  <a:pt x="6872" y="19118"/>
                </a:cubicBezTo>
                <a:cubicBezTo>
                  <a:pt x="6872" y="19128"/>
                  <a:pt x="6883" y="19140"/>
                  <a:pt x="6897" y="19143"/>
                </a:cubicBezTo>
                <a:cubicBezTo>
                  <a:pt x="6941" y="19153"/>
                  <a:pt x="6948" y="19152"/>
                  <a:pt x="7007" y="19126"/>
                </a:cubicBezTo>
                <a:cubicBezTo>
                  <a:pt x="7059" y="19104"/>
                  <a:pt x="7121" y="19104"/>
                  <a:pt x="7095" y="19127"/>
                </a:cubicBezTo>
                <a:cubicBezTo>
                  <a:pt x="7089" y="19133"/>
                  <a:pt x="7103" y="19137"/>
                  <a:pt x="7126" y="19136"/>
                </a:cubicBezTo>
                <a:cubicBezTo>
                  <a:pt x="7181" y="19134"/>
                  <a:pt x="7199" y="19095"/>
                  <a:pt x="7163" y="19055"/>
                </a:cubicBezTo>
                <a:cubicBezTo>
                  <a:pt x="7138" y="19028"/>
                  <a:pt x="7139" y="19022"/>
                  <a:pt x="7166" y="19007"/>
                </a:cubicBezTo>
                <a:cubicBezTo>
                  <a:pt x="7194" y="18991"/>
                  <a:pt x="7192" y="18987"/>
                  <a:pt x="7153" y="18976"/>
                </a:cubicBezTo>
                <a:cubicBezTo>
                  <a:pt x="7124" y="18967"/>
                  <a:pt x="7061" y="18965"/>
                  <a:pt x="7000" y="18966"/>
                </a:cubicBezTo>
                <a:close/>
                <a:moveTo>
                  <a:pt x="6892" y="19731"/>
                </a:moveTo>
                <a:cubicBezTo>
                  <a:pt x="6881" y="19735"/>
                  <a:pt x="6872" y="19744"/>
                  <a:pt x="6872" y="19750"/>
                </a:cubicBezTo>
                <a:cubicBezTo>
                  <a:pt x="6872" y="19767"/>
                  <a:pt x="6886" y="19763"/>
                  <a:pt x="6900" y="19743"/>
                </a:cubicBezTo>
                <a:cubicBezTo>
                  <a:pt x="6908" y="19732"/>
                  <a:pt x="6905" y="19727"/>
                  <a:pt x="6892" y="19731"/>
                </a:cubicBezTo>
                <a:close/>
                <a:moveTo>
                  <a:pt x="5905" y="20115"/>
                </a:moveTo>
                <a:cubicBezTo>
                  <a:pt x="5877" y="20139"/>
                  <a:pt x="5881" y="20192"/>
                  <a:pt x="5911" y="20198"/>
                </a:cubicBezTo>
                <a:cubicBezTo>
                  <a:pt x="5945" y="20205"/>
                  <a:pt x="5943" y="20209"/>
                  <a:pt x="5932" y="20150"/>
                </a:cubicBezTo>
                <a:cubicBezTo>
                  <a:pt x="5925" y="20115"/>
                  <a:pt x="5917" y="20104"/>
                  <a:pt x="5905" y="20115"/>
                </a:cubicBezTo>
                <a:close/>
                <a:moveTo>
                  <a:pt x="5885" y="20282"/>
                </a:moveTo>
                <a:cubicBezTo>
                  <a:pt x="5844" y="20281"/>
                  <a:pt x="5827" y="20300"/>
                  <a:pt x="5856" y="20316"/>
                </a:cubicBezTo>
                <a:cubicBezTo>
                  <a:pt x="5878" y="20328"/>
                  <a:pt x="5927" y="20325"/>
                  <a:pt x="5927" y="20312"/>
                </a:cubicBezTo>
                <a:cubicBezTo>
                  <a:pt x="5927" y="20305"/>
                  <a:pt x="5929" y="20297"/>
                  <a:pt x="5929" y="20292"/>
                </a:cubicBezTo>
                <a:cubicBezTo>
                  <a:pt x="5929" y="20287"/>
                  <a:pt x="5909" y="20283"/>
                  <a:pt x="5885" y="20282"/>
                </a:cubicBezTo>
                <a:close/>
                <a:moveTo>
                  <a:pt x="9882" y="20735"/>
                </a:moveTo>
                <a:cubicBezTo>
                  <a:pt x="9864" y="20735"/>
                  <a:pt x="9849" y="20740"/>
                  <a:pt x="9849" y="20746"/>
                </a:cubicBezTo>
                <a:cubicBezTo>
                  <a:pt x="9849" y="20753"/>
                  <a:pt x="9864" y="20759"/>
                  <a:pt x="9882" y="20759"/>
                </a:cubicBezTo>
                <a:cubicBezTo>
                  <a:pt x="9899" y="20758"/>
                  <a:pt x="9914" y="20753"/>
                  <a:pt x="9914" y="20746"/>
                </a:cubicBezTo>
                <a:cubicBezTo>
                  <a:pt x="9914" y="20740"/>
                  <a:pt x="9899" y="20735"/>
                  <a:pt x="9882" y="20735"/>
                </a:cubicBezTo>
                <a:close/>
                <a:moveTo>
                  <a:pt x="2911" y="21220"/>
                </a:moveTo>
                <a:cubicBezTo>
                  <a:pt x="2908" y="21222"/>
                  <a:pt x="2912" y="21229"/>
                  <a:pt x="2917" y="21241"/>
                </a:cubicBezTo>
                <a:cubicBezTo>
                  <a:pt x="2926" y="21261"/>
                  <a:pt x="2918" y="21275"/>
                  <a:pt x="2896" y="21285"/>
                </a:cubicBezTo>
                <a:cubicBezTo>
                  <a:pt x="2868" y="21298"/>
                  <a:pt x="2861" y="21296"/>
                  <a:pt x="2845" y="21273"/>
                </a:cubicBezTo>
                <a:cubicBezTo>
                  <a:pt x="2834" y="21258"/>
                  <a:pt x="2829" y="21241"/>
                  <a:pt x="2834" y="21237"/>
                </a:cubicBezTo>
                <a:cubicBezTo>
                  <a:pt x="2838" y="21232"/>
                  <a:pt x="2825" y="21230"/>
                  <a:pt x="2803" y="21231"/>
                </a:cubicBezTo>
                <a:cubicBezTo>
                  <a:pt x="2775" y="21232"/>
                  <a:pt x="2763" y="21243"/>
                  <a:pt x="2760" y="21270"/>
                </a:cubicBezTo>
                <a:cubicBezTo>
                  <a:pt x="2757" y="21291"/>
                  <a:pt x="2765" y="21312"/>
                  <a:pt x="2777" y="21316"/>
                </a:cubicBezTo>
                <a:cubicBezTo>
                  <a:pt x="2791" y="21321"/>
                  <a:pt x="2794" y="21329"/>
                  <a:pt x="2782" y="21337"/>
                </a:cubicBezTo>
                <a:cubicBezTo>
                  <a:pt x="2751" y="21359"/>
                  <a:pt x="2733" y="21425"/>
                  <a:pt x="2756" y="21433"/>
                </a:cubicBezTo>
                <a:cubicBezTo>
                  <a:pt x="2768" y="21437"/>
                  <a:pt x="2772" y="21444"/>
                  <a:pt x="2766" y="21450"/>
                </a:cubicBezTo>
                <a:cubicBezTo>
                  <a:pt x="2760" y="21455"/>
                  <a:pt x="2765" y="21473"/>
                  <a:pt x="2776" y="21489"/>
                </a:cubicBezTo>
                <a:cubicBezTo>
                  <a:pt x="2789" y="21507"/>
                  <a:pt x="2788" y="21522"/>
                  <a:pt x="2774" y="21530"/>
                </a:cubicBezTo>
                <a:cubicBezTo>
                  <a:pt x="2762" y="21537"/>
                  <a:pt x="2758" y="21553"/>
                  <a:pt x="2766" y="21566"/>
                </a:cubicBezTo>
                <a:cubicBezTo>
                  <a:pt x="2781" y="21592"/>
                  <a:pt x="2829" y="21600"/>
                  <a:pt x="2851" y="21580"/>
                </a:cubicBezTo>
                <a:cubicBezTo>
                  <a:pt x="2858" y="21574"/>
                  <a:pt x="2875" y="21571"/>
                  <a:pt x="2890" y="21574"/>
                </a:cubicBezTo>
                <a:cubicBezTo>
                  <a:pt x="2904" y="21577"/>
                  <a:pt x="2947" y="21582"/>
                  <a:pt x="2985" y="21584"/>
                </a:cubicBezTo>
                <a:cubicBezTo>
                  <a:pt x="3038" y="21587"/>
                  <a:pt x="3055" y="21583"/>
                  <a:pt x="3064" y="21565"/>
                </a:cubicBezTo>
                <a:cubicBezTo>
                  <a:pt x="3075" y="21542"/>
                  <a:pt x="3134" y="21542"/>
                  <a:pt x="3125" y="21566"/>
                </a:cubicBezTo>
                <a:cubicBezTo>
                  <a:pt x="3114" y="21592"/>
                  <a:pt x="3201" y="21580"/>
                  <a:pt x="3213" y="21554"/>
                </a:cubicBezTo>
                <a:lnTo>
                  <a:pt x="3226" y="21527"/>
                </a:lnTo>
                <a:lnTo>
                  <a:pt x="3276" y="21554"/>
                </a:lnTo>
                <a:cubicBezTo>
                  <a:pt x="3337" y="21586"/>
                  <a:pt x="3405" y="21588"/>
                  <a:pt x="3395" y="21559"/>
                </a:cubicBezTo>
                <a:cubicBezTo>
                  <a:pt x="3391" y="21548"/>
                  <a:pt x="3375" y="21539"/>
                  <a:pt x="3358" y="21539"/>
                </a:cubicBezTo>
                <a:cubicBezTo>
                  <a:pt x="3307" y="21539"/>
                  <a:pt x="3308" y="21513"/>
                  <a:pt x="3361" y="21490"/>
                </a:cubicBezTo>
                <a:cubicBezTo>
                  <a:pt x="3417" y="21465"/>
                  <a:pt x="3427" y="21419"/>
                  <a:pt x="3382" y="21389"/>
                </a:cubicBezTo>
                <a:cubicBezTo>
                  <a:pt x="3366" y="21379"/>
                  <a:pt x="3362" y="21368"/>
                  <a:pt x="3374" y="21364"/>
                </a:cubicBezTo>
                <a:cubicBezTo>
                  <a:pt x="3385" y="21360"/>
                  <a:pt x="3400" y="21339"/>
                  <a:pt x="3408" y="21317"/>
                </a:cubicBezTo>
                <a:cubicBezTo>
                  <a:pt x="3426" y="21263"/>
                  <a:pt x="3356" y="21222"/>
                  <a:pt x="3244" y="21222"/>
                </a:cubicBezTo>
                <a:cubicBezTo>
                  <a:pt x="3201" y="21222"/>
                  <a:pt x="3160" y="21226"/>
                  <a:pt x="3152" y="21230"/>
                </a:cubicBezTo>
                <a:cubicBezTo>
                  <a:pt x="3144" y="21234"/>
                  <a:pt x="3111" y="21233"/>
                  <a:pt x="3078" y="21228"/>
                </a:cubicBezTo>
                <a:cubicBezTo>
                  <a:pt x="3045" y="21223"/>
                  <a:pt x="3005" y="21223"/>
                  <a:pt x="2990" y="21228"/>
                </a:cubicBezTo>
                <a:cubicBezTo>
                  <a:pt x="2973" y="21234"/>
                  <a:pt x="2948" y="21232"/>
                  <a:pt x="2932" y="21224"/>
                </a:cubicBezTo>
                <a:cubicBezTo>
                  <a:pt x="2920" y="21219"/>
                  <a:pt x="2913" y="21218"/>
                  <a:pt x="2911" y="21220"/>
                </a:cubicBezTo>
                <a:close/>
                <a:moveTo>
                  <a:pt x="4621" y="21298"/>
                </a:moveTo>
                <a:cubicBezTo>
                  <a:pt x="4526" y="21298"/>
                  <a:pt x="4470" y="21307"/>
                  <a:pt x="4470" y="21323"/>
                </a:cubicBezTo>
                <a:cubicBezTo>
                  <a:pt x="4470" y="21329"/>
                  <a:pt x="4480" y="21331"/>
                  <a:pt x="4491" y="21328"/>
                </a:cubicBezTo>
                <a:cubicBezTo>
                  <a:pt x="4502" y="21324"/>
                  <a:pt x="4517" y="21326"/>
                  <a:pt x="4524" y="21333"/>
                </a:cubicBezTo>
                <a:cubicBezTo>
                  <a:pt x="4542" y="21348"/>
                  <a:pt x="4563" y="21348"/>
                  <a:pt x="4594" y="21331"/>
                </a:cubicBezTo>
                <a:cubicBezTo>
                  <a:pt x="4612" y="21321"/>
                  <a:pt x="4627" y="21322"/>
                  <a:pt x="4653" y="21334"/>
                </a:cubicBezTo>
                <a:cubicBezTo>
                  <a:pt x="4682" y="21347"/>
                  <a:pt x="4691" y="21346"/>
                  <a:pt x="4706" y="21333"/>
                </a:cubicBezTo>
                <a:cubicBezTo>
                  <a:pt x="4735" y="21308"/>
                  <a:pt x="4711" y="21298"/>
                  <a:pt x="4621" y="21298"/>
                </a:cubicBezTo>
                <a:close/>
              </a:path>
            </a:pathLst>
          </a:custGeom>
          <a:ln w="12700">
            <a:miter lim="400000"/>
          </a:ln>
        </p:spPr>
      </p:pic>
      <p:sp>
        <p:nvSpPr>
          <p:cNvPr id="703" name="Hedonic pricing case study: habitat"/>
          <p:cNvSpPr txBox="1">
            <a:spLocks noGrp="1"/>
          </p:cNvSpPr>
          <p:nvPr>
            <p:ph type="title"/>
          </p:nvPr>
        </p:nvSpPr>
        <p:spPr>
          <a:xfrm>
            <a:off x="834120" y="-110298"/>
            <a:ext cx="11216640" cy="1885245"/>
          </a:xfrm>
          <a:prstGeom prst="rect">
            <a:avLst/>
          </a:prstGeom>
        </p:spPr>
        <p:txBody>
          <a:bodyPr/>
          <a:lstStyle/>
          <a:p>
            <a:r>
              <a:rPr dirty="0"/>
              <a:t>Hedonic pricing case study: habitat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omplements"/>
          <p:cNvSpPr txBox="1">
            <a:spLocks noGrp="1"/>
          </p:cNvSpPr>
          <p:nvPr>
            <p:ph type="title"/>
          </p:nvPr>
        </p:nvSpPr>
        <p:spPr>
          <a:xfrm>
            <a:off x="857706" y="0"/>
            <a:ext cx="11216640" cy="1885245"/>
          </a:xfrm>
          <a:prstGeom prst="rect">
            <a:avLst/>
          </a:prstGeom>
        </p:spPr>
        <p:txBody>
          <a:bodyPr>
            <a:normAutofit/>
          </a:bodyPr>
          <a:lstStyle/>
          <a:p>
            <a:r>
              <a:rPr sz="4400" dirty="0"/>
              <a:t>Complements</a:t>
            </a:r>
          </a:p>
        </p:txBody>
      </p:sp>
      <p:sp>
        <p:nvSpPr>
          <p:cNvPr id="280" name="Utility derived from           and"/>
          <p:cNvSpPr txBox="1">
            <a:spLocks noGrp="1"/>
          </p:cNvSpPr>
          <p:nvPr>
            <p:ph type="body" idx="1"/>
          </p:nvPr>
        </p:nvSpPr>
        <p:spPr>
          <a:xfrm>
            <a:off x="736743" y="1572093"/>
            <a:ext cx="11049000" cy="1943100"/>
          </a:xfrm>
          <a:prstGeom prst="rect">
            <a:avLst/>
          </a:prstGeom>
        </p:spPr>
        <p:txBody>
          <a:bodyPr>
            <a:normAutofit/>
          </a:bodyPr>
          <a:lstStyle/>
          <a:p>
            <a:pPr marL="635000" indent="-635000"/>
            <a:r>
              <a:rPr sz="3200" dirty="0"/>
              <a:t>Utility derived from</a:t>
            </a:r>
            <a:r>
              <a:rPr lang="en-GB" sz="3200" dirty="0"/>
              <a:t>	</a:t>
            </a:r>
            <a:r>
              <a:rPr sz="3200" dirty="0"/>
              <a:t>           </a:t>
            </a:r>
            <a:r>
              <a:rPr sz="3200" b="1" dirty="0"/>
              <a:t>and</a:t>
            </a:r>
            <a:br>
              <a:rPr sz="3200" b="1" dirty="0"/>
            </a:br>
            <a:endParaRPr sz="3200" b="1" dirty="0"/>
          </a:p>
        </p:txBody>
      </p:sp>
      <p:sp>
        <p:nvSpPr>
          <p:cNvPr id="281" name="e"/>
          <p:cNvSpPr/>
          <p:nvPr/>
        </p:nvSpPr>
        <p:spPr>
          <a:xfrm>
            <a:off x="5105218" y="1358070"/>
            <a:ext cx="1124607" cy="1124121"/>
          </a:xfrm>
          <a:prstGeom prst="rect">
            <a:avLst/>
          </a:prstGeom>
          <a:solidFill>
            <a:srgbClr val="4F8F00"/>
          </a:solidFill>
          <a:ln w="254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t>e</a:t>
            </a:r>
          </a:p>
        </p:txBody>
      </p:sp>
      <p:grpSp>
        <p:nvGrpSpPr>
          <p:cNvPr id="285" name="Group"/>
          <p:cNvGrpSpPr/>
          <p:nvPr/>
        </p:nvGrpSpPr>
        <p:grpSpPr>
          <a:xfrm>
            <a:off x="7551815" y="1358070"/>
            <a:ext cx="1600270" cy="1668375"/>
            <a:chOff x="0" y="0"/>
            <a:chExt cx="1600269" cy="1668373"/>
          </a:xfrm>
        </p:grpSpPr>
        <p:sp>
          <p:nvSpPr>
            <p:cNvPr id="282"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t>m</a:t>
              </a:r>
            </a:p>
          </p:txBody>
        </p:sp>
        <p:sp>
          <p:nvSpPr>
            <p:cNvPr id="283"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284" name="£"/>
            <p:cNvSpPr txBox="1"/>
            <p:nvPr/>
          </p:nvSpPr>
          <p:spPr>
            <a:xfrm>
              <a:off x="815689" y="796252"/>
              <a:ext cx="487330" cy="7494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290" name="Group"/>
          <p:cNvGrpSpPr/>
          <p:nvPr/>
        </p:nvGrpSpPr>
        <p:grpSpPr>
          <a:xfrm>
            <a:off x="4305091" y="3184062"/>
            <a:ext cx="5397500" cy="2995931"/>
            <a:chOff x="0" y="0"/>
            <a:chExt cx="5397500" cy="2995929"/>
          </a:xfrm>
        </p:grpSpPr>
        <p:sp>
          <p:nvSpPr>
            <p:cNvPr id="286" name="scenic areas"/>
            <p:cNvSpPr txBox="1"/>
            <p:nvPr/>
          </p:nvSpPr>
          <p:spPr>
            <a:xfrm>
              <a:off x="76200" y="2439670"/>
              <a:ext cx="2632101" cy="556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scenic areas </a:t>
              </a:r>
            </a:p>
          </p:txBody>
        </p:sp>
        <p:sp>
          <p:nvSpPr>
            <p:cNvPr id="287" name="petrol"/>
            <p:cNvSpPr txBox="1"/>
            <p:nvPr/>
          </p:nvSpPr>
          <p:spPr>
            <a:xfrm>
              <a:off x="3009900" y="2439670"/>
              <a:ext cx="2387600" cy="556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nSpc>
                  <a:spcPct val="80000"/>
                </a:lnSpc>
                <a:spcBef>
                  <a:spcPts val="1600"/>
                </a:spcBef>
                <a:defRPr sz="3600" b="1">
                  <a:latin typeface="+mn-lt"/>
                  <a:ea typeface="+mn-ea"/>
                  <a:cs typeface="+mn-cs"/>
                  <a:sym typeface="Myriad Pro"/>
                </a:defRPr>
              </a:pPr>
              <a:r>
                <a:t>petrol</a:t>
              </a:r>
            </a:p>
          </p:txBody>
        </p:sp>
        <p:pic>
          <p:nvPicPr>
            <p:cNvPr id="288" name="1241246_71083983.jpg" descr="1241246_71083983.jpg"/>
            <p:cNvPicPr>
              <a:picLocks noChangeAspect="1"/>
            </p:cNvPicPr>
            <p:nvPr/>
          </p:nvPicPr>
          <p:blipFill>
            <a:blip r:embed="rId3"/>
            <a:srcRect l="14704" r="13526" b="92"/>
            <a:stretch>
              <a:fillRect/>
            </a:stretch>
          </p:blipFill>
          <p:spPr>
            <a:xfrm>
              <a:off x="0" y="0"/>
              <a:ext cx="2679700" cy="2336800"/>
            </a:xfrm>
            <a:prstGeom prst="rect">
              <a:avLst/>
            </a:prstGeom>
            <a:ln w="12700" cap="flat">
              <a:noFill/>
              <a:miter lim="400000"/>
            </a:ln>
            <a:effectLst/>
          </p:spPr>
        </p:pic>
        <p:pic>
          <p:nvPicPr>
            <p:cNvPr id="289" name="browse.png" descr="browse.png"/>
            <p:cNvPicPr>
              <a:picLocks noChangeAspect="1"/>
            </p:cNvPicPr>
            <p:nvPr/>
          </p:nvPicPr>
          <p:blipFill>
            <a:blip r:embed="rId4"/>
            <a:stretch>
              <a:fillRect/>
            </a:stretch>
          </p:blipFill>
          <p:spPr>
            <a:xfrm>
              <a:off x="3265169" y="0"/>
              <a:ext cx="1866901" cy="2333625"/>
            </a:xfrm>
            <a:prstGeom prst="rect">
              <a:avLst/>
            </a:prstGeom>
            <a:ln w="12700" cap="flat">
              <a:noFill/>
              <a:miter lim="400000"/>
            </a:ln>
            <a:effectLst/>
          </p:spPr>
        </p:pic>
      </p:grpSp>
      <p:sp>
        <p:nvSpPr>
          <p:cNvPr id="291" name="Travel cost model, incl. random utility model"/>
          <p:cNvSpPr txBox="1"/>
          <p:nvPr/>
        </p:nvSpPr>
        <p:spPr>
          <a:xfrm>
            <a:off x="812799" y="7213600"/>
            <a:ext cx="12063751" cy="217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Travel cost model, incl. random utility model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1" animBg="1" advAuto="0"/>
      <p:bldP spid="291" grpId="2"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Hedonic pricing case study: designation"/>
          <p:cNvSpPr txBox="1">
            <a:spLocks noGrp="1"/>
          </p:cNvSpPr>
          <p:nvPr>
            <p:ph type="title"/>
          </p:nvPr>
        </p:nvSpPr>
        <p:spPr>
          <a:xfrm>
            <a:off x="812800" y="177800"/>
            <a:ext cx="11887200" cy="838200"/>
          </a:xfrm>
          <a:prstGeom prst="rect">
            <a:avLst/>
          </a:prstGeom>
        </p:spPr>
        <p:txBody>
          <a:bodyPr>
            <a:normAutofit/>
          </a:bodyPr>
          <a:lstStyle/>
          <a:p>
            <a:r>
              <a:t>Hedonic pricing case study: designation</a:t>
            </a:r>
          </a:p>
        </p:txBody>
      </p:sp>
      <p:pic>
        <p:nvPicPr>
          <p:cNvPr id="706" name="natparks.pdf" descr="natparks.pdf"/>
          <p:cNvPicPr>
            <a:picLocks noChangeAspect="1"/>
          </p:cNvPicPr>
          <p:nvPr/>
        </p:nvPicPr>
        <p:blipFill>
          <a:blip r:embed="rId3"/>
          <a:stretch>
            <a:fillRect/>
          </a:stretch>
        </p:blipFill>
        <p:spPr>
          <a:xfrm>
            <a:off x="812800" y="1816100"/>
            <a:ext cx="3975100" cy="6746473"/>
          </a:xfrm>
          <a:prstGeom prst="rect">
            <a:avLst/>
          </a:prstGeom>
          <a:ln w="12700">
            <a:miter lim="400000"/>
          </a:ln>
        </p:spPr>
      </p:pic>
      <p:pic>
        <p:nvPicPr>
          <p:cNvPr id="707" name="nnrs.pdf" descr="nnrs.pdf"/>
          <p:cNvPicPr>
            <a:picLocks noChangeAspect="1"/>
          </p:cNvPicPr>
          <p:nvPr/>
        </p:nvPicPr>
        <p:blipFill>
          <a:blip r:embed="rId4"/>
          <a:stretch>
            <a:fillRect/>
          </a:stretch>
        </p:blipFill>
        <p:spPr>
          <a:xfrm>
            <a:off x="8216900" y="1816100"/>
            <a:ext cx="3973467" cy="6743700"/>
          </a:xfrm>
          <a:prstGeom prst="rect">
            <a:avLst/>
          </a:prstGeom>
          <a:ln w="12700">
            <a:miter lim="400000"/>
          </a:ln>
        </p:spPr>
      </p:pic>
      <p:pic>
        <p:nvPicPr>
          <p:cNvPr id="708" name="aonbs.pdf" descr="aonbs.pdf"/>
          <p:cNvPicPr>
            <a:picLocks noChangeAspect="1"/>
          </p:cNvPicPr>
          <p:nvPr/>
        </p:nvPicPr>
        <p:blipFill>
          <a:blip r:embed="rId5"/>
          <a:stretch>
            <a:fillRect/>
          </a:stretch>
        </p:blipFill>
        <p:spPr>
          <a:xfrm>
            <a:off x="4521200" y="1816100"/>
            <a:ext cx="3975100" cy="6746473"/>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Implicit prices: habitats"/>
          <p:cNvSpPr txBox="1">
            <a:spLocks noGrp="1"/>
          </p:cNvSpPr>
          <p:nvPr>
            <p:ph type="title"/>
          </p:nvPr>
        </p:nvSpPr>
        <p:spPr>
          <a:xfrm>
            <a:off x="965200" y="0"/>
            <a:ext cx="11216640" cy="1885245"/>
          </a:xfrm>
          <a:prstGeom prst="rect">
            <a:avLst/>
          </a:prstGeom>
        </p:spPr>
        <p:txBody>
          <a:bodyPr/>
          <a:lstStyle/>
          <a:p>
            <a:r>
              <a:rPr dirty="0"/>
              <a:t>Implicit prices: habitats</a:t>
            </a:r>
          </a:p>
        </p:txBody>
      </p:sp>
      <p:pic>
        <p:nvPicPr>
          <p:cNvPr id="713" name="GY222_Revealed_preferences_12 (dragged) 4.pdf" descr="GY222_Revealed_preferences_12 (dragged) 4.pdf"/>
          <p:cNvPicPr>
            <a:picLocks noChangeAspect="1"/>
          </p:cNvPicPr>
          <p:nvPr/>
        </p:nvPicPr>
        <p:blipFill>
          <a:blip r:embed="rId3"/>
          <a:srcRect l="14379" t="73232" r="53594" b="13005"/>
          <a:stretch>
            <a:fillRect/>
          </a:stretch>
        </p:blipFill>
        <p:spPr>
          <a:xfrm>
            <a:off x="965200" y="1885245"/>
            <a:ext cx="11075798" cy="6159500"/>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Implicit prices: designation"/>
          <p:cNvSpPr txBox="1">
            <a:spLocks noGrp="1"/>
          </p:cNvSpPr>
          <p:nvPr>
            <p:ph type="title"/>
          </p:nvPr>
        </p:nvSpPr>
        <p:spPr>
          <a:xfrm>
            <a:off x="894080" y="129545"/>
            <a:ext cx="11216640" cy="1885245"/>
          </a:xfrm>
          <a:prstGeom prst="rect">
            <a:avLst/>
          </a:prstGeom>
        </p:spPr>
        <p:txBody>
          <a:bodyPr/>
          <a:lstStyle/>
          <a:p>
            <a:r>
              <a:rPr dirty="0"/>
              <a:t>Implicit prices: designation</a:t>
            </a:r>
          </a:p>
        </p:txBody>
      </p:sp>
      <p:pic>
        <p:nvPicPr>
          <p:cNvPr id="718" name="GY222_Revealed_preferences_12 (dragged) 5.pdf" descr="GY222_Revealed_preferences_12 (dragged) 5.pdf"/>
          <p:cNvPicPr>
            <a:picLocks noChangeAspect="1"/>
          </p:cNvPicPr>
          <p:nvPr/>
        </p:nvPicPr>
        <p:blipFill>
          <a:blip r:embed="rId2"/>
          <a:srcRect l="14462" t="18434" r="56582" b="69916"/>
          <a:stretch>
            <a:fillRect/>
          </a:stretch>
        </p:blipFill>
        <p:spPr>
          <a:xfrm>
            <a:off x="1379927" y="2014790"/>
            <a:ext cx="9855200" cy="5130801"/>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 name="GibbonsMouratoResende2011 (dragged).pdf" descr="GibbonsMouratoResende2011 (dragged).pdf"/>
          <p:cNvPicPr>
            <a:picLocks noChangeAspect="1"/>
          </p:cNvPicPr>
          <p:nvPr/>
        </p:nvPicPr>
        <p:blipFill>
          <a:blip r:embed="rId2"/>
          <a:srcRect l="21512" t="24584" r="24537" b="27197"/>
          <a:stretch>
            <a:fillRect/>
          </a:stretch>
        </p:blipFill>
        <p:spPr>
          <a:xfrm>
            <a:off x="5945139" y="1168608"/>
            <a:ext cx="6682270" cy="8451718"/>
          </a:xfrm>
          <a:prstGeom prst="rect">
            <a:avLst/>
          </a:prstGeom>
          <a:ln w="12700">
            <a:miter lim="400000"/>
          </a:ln>
        </p:spPr>
      </p:pic>
      <p:sp>
        <p:nvSpPr>
          <p:cNvPr id="721" name="Geographical dist. of env’l value"/>
          <p:cNvSpPr txBox="1">
            <a:spLocks noGrp="1"/>
          </p:cNvSpPr>
          <p:nvPr>
            <p:ph type="title"/>
          </p:nvPr>
        </p:nvSpPr>
        <p:spPr>
          <a:xfrm>
            <a:off x="812800" y="0"/>
            <a:ext cx="11216640" cy="1885245"/>
          </a:xfrm>
          <a:prstGeom prst="rect">
            <a:avLst/>
          </a:prstGeom>
        </p:spPr>
        <p:txBody>
          <a:bodyPr>
            <a:normAutofit/>
          </a:bodyPr>
          <a:lstStyle/>
          <a:p>
            <a:r>
              <a:rPr lang="en-GB" sz="4400" dirty="0"/>
              <a:t>E</a:t>
            </a:r>
            <a:r>
              <a:rPr sz="4400" dirty="0" err="1"/>
              <a:t>nv</a:t>
            </a:r>
            <a:r>
              <a:rPr lang="en-GB" sz="4400" dirty="0" err="1"/>
              <a:t>ironmenta</a:t>
            </a:r>
            <a:r>
              <a:rPr sz="4400" dirty="0"/>
              <a:t>l value</a:t>
            </a:r>
          </a:p>
        </p:txBody>
      </p:sp>
      <p:sp>
        <p:nvSpPr>
          <p:cNvPr id="722" name="Dark green = highest values of environmental amenities…"/>
          <p:cNvSpPr txBox="1">
            <a:spLocks noGrp="1"/>
          </p:cNvSpPr>
          <p:nvPr>
            <p:ph type="body" idx="1"/>
          </p:nvPr>
        </p:nvSpPr>
        <p:spPr>
          <a:xfrm>
            <a:off x="407812" y="1625600"/>
            <a:ext cx="5537327" cy="7315200"/>
          </a:xfrm>
          <a:prstGeom prst="rect">
            <a:avLst/>
          </a:prstGeom>
        </p:spPr>
        <p:txBody>
          <a:bodyPr>
            <a:normAutofit/>
          </a:bodyPr>
          <a:lstStyle/>
          <a:p>
            <a:pPr marL="508000" indent="-508000" defTabSz="467359">
              <a:spcBef>
                <a:spcPts val="1200"/>
              </a:spcBef>
              <a:defRPr sz="4800"/>
            </a:pPr>
            <a:r>
              <a:rPr sz="3200" dirty="0"/>
              <a:t>Dark green = highest values of environmental amenities</a:t>
            </a:r>
          </a:p>
          <a:p>
            <a:pPr marL="924560" lvl="1" indent="-274320" defTabSz="467359">
              <a:spcBef>
                <a:spcPts val="1200"/>
              </a:spcBef>
              <a:buSzPct val="100000"/>
              <a:buChar char="•"/>
              <a:defRPr sz="2880"/>
            </a:pPr>
            <a:r>
              <a:rPr sz="2800" dirty="0"/>
              <a:t>&gt; £67,000 on average house price</a:t>
            </a:r>
          </a:p>
          <a:p>
            <a:pPr marL="924560" lvl="1" indent="-274320" defTabSz="467359">
              <a:spcBef>
                <a:spcPts val="1200"/>
              </a:spcBef>
              <a:buSzPct val="100000"/>
              <a:buChar char="•"/>
              <a:defRPr sz="2880"/>
            </a:pPr>
            <a:r>
              <a:rPr sz="2800" dirty="0"/>
              <a:t>Lake District, Northumberland, North York Moors, </a:t>
            </a:r>
            <a:r>
              <a:rPr sz="2800" dirty="0" err="1"/>
              <a:t>Pennines</a:t>
            </a:r>
            <a:r>
              <a:rPr sz="2800" dirty="0"/>
              <a:t>, </a:t>
            </a:r>
            <a:r>
              <a:rPr sz="2800" dirty="0" err="1"/>
              <a:t>Exmoor</a:t>
            </a:r>
            <a:r>
              <a:rPr sz="2800" dirty="0"/>
              <a:t>, </a:t>
            </a:r>
            <a:r>
              <a:rPr sz="2800" dirty="0" err="1"/>
              <a:t>Dartmoor</a:t>
            </a:r>
            <a:endParaRPr sz="2800" dirty="0"/>
          </a:p>
          <a:p>
            <a:pPr marL="508000" indent="-508000" defTabSz="467359">
              <a:spcBef>
                <a:spcPts val="1200"/>
              </a:spcBef>
              <a:defRPr sz="4800"/>
            </a:pPr>
            <a:r>
              <a:rPr sz="3200" dirty="0"/>
              <a:t>Dark red = lowest levels </a:t>
            </a:r>
          </a:p>
          <a:p>
            <a:pPr marL="924560" lvl="1" indent="-274320" defTabSz="467359">
              <a:spcBef>
                <a:spcPts val="1200"/>
              </a:spcBef>
              <a:buSzPct val="100000"/>
              <a:buChar char="•"/>
              <a:defRPr sz="2880"/>
            </a:pPr>
            <a:r>
              <a:rPr sz="2800" dirty="0"/>
              <a:t>Somewhere near Northampton</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vealed preference: summary"/>
          <p:cNvSpPr txBox="1">
            <a:spLocks noGrp="1"/>
          </p:cNvSpPr>
          <p:nvPr>
            <p:ph type="title"/>
          </p:nvPr>
        </p:nvSpPr>
        <p:spPr>
          <a:xfrm>
            <a:off x="624257" y="0"/>
            <a:ext cx="11216640" cy="1885245"/>
          </a:xfrm>
          <a:prstGeom prst="rect">
            <a:avLst/>
          </a:prstGeom>
        </p:spPr>
        <p:txBody>
          <a:bodyPr/>
          <a:lstStyle/>
          <a:p>
            <a:r>
              <a:rPr dirty="0"/>
              <a:t>Revealed preference: summary</a:t>
            </a:r>
          </a:p>
        </p:txBody>
      </p:sp>
      <p:graphicFrame>
        <p:nvGraphicFramePr>
          <p:cNvPr id="725" name="Table"/>
          <p:cNvGraphicFramePr/>
          <p:nvPr>
            <p:extLst>
              <p:ext uri="{D42A27DB-BD31-4B8C-83A1-F6EECF244321}">
                <p14:modId xmlns:p14="http://schemas.microsoft.com/office/powerpoint/2010/main" val="4277682877"/>
              </p:ext>
            </p:extLst>
          </p:nvPr>
        </p:nvGraphicFramePr>
        <p:xfrm>
          <a:off x="419726" y="1625600"/>
          <a:ext cx="11962148" cy="7099716"/>
        </p:xfrm>
        <a:graphic>
          <a:graphicData uri="http://schemas.openxmlformats.org/drawingml/2006/table">
            <a:tbl>
              <a:tblPr>
                <a:tableStyleId>{8F44A2F1-9E1F-4B54-A3A2-5F16C0AD49E2}</a:tableStyleId>
              </a:tblPr>
              <a:tblGrid>
                <a:gridCol w="2990537">
                  <a:extLst>
                    <a:ext uri="{9D8B030D-6E8A-4147-A177-3AD203B41FA5}">
                      <a16:colId xmlns:a16="http://schemas.microsoft.com/office/drawing/2014/main" xmlns="" val="20000"/>
                    </a:ext>
                  </a:extLst>
                </a:gridCol>
                <a:gridCol w="2990537">
                  <a:extLst>
                    <a:ext uri="{9D8B030D-6E8A-4147-A177-3AD203B41FA5}">
                      <a16:colId xmlns:a16="http://schemas.microsoft.com/office/drawing/2014/main" xmlns="" val="20001"/>
                    </a:ext>
                  </a:extLst>
                </a:gridCol>
                <a:gridCol w="2990537">
                  <a:extLst>
                    <a:ext uri="{9D8B030D-6E8A-4147-A177-3AD203B41FA5}">
                      <a16:colId xmlns:a16="http://schemas.microsoft.com/office/drawing/2014/main" xmlns="" val="20002"/>
                    </a:ext>
                  </a:extLst>
                </a:gridCol>
                <a:gridCol w="2990537">
                  <a:extLst>
                    <a:ext uri="{9D8B030D-6E8A-4147-A177-3AD203B41FA5}">
                      <a16:colId xmlns:a16="http://schemas.microsoft.com/office/drawing/2014/main" xmlns="" val="20003"/>
                    </a:ext>
                  </a:extLst>
                </a:gridCol>
              </a:tblGrid>
              <a:tr h="1784350">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Method</a:t>
                      </a: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dirty="0" err="1">
                          <a:solidFill>
                            <a:schemeClr val="tx1"/>
                          </a:solidFill>
                          <a:latin typeface="Candara" panose="020E0502030303020204" pitchFamily="34" charset="0"/>
                          <a:ea typeface="+mn-ea"/>
                          <a:cs typeface="+mn-cs"/>
                          <a:sym typeface="Myriad Pro"/>
                        </a:rPr>
                        <a:t>Behaviour</a:t>
                      </a:r>
                      <a:endParaRPr sz="3000" b="1" dirty="0">
                        <a:solidFill>
                          <a:schemeClr val="tx1"/>
                        </a:solidFill>
                        <a:latin typeface="Candara" panose="020E0502030303020204" pitchFamily="34" charset="0"/>
                        <a:ea typeface="+mn-ea"/>
                        <a:cs typeface="+mn-cs"/>
                        <a:sym typeface="Myriad Pro"/>
                      </a:endParaRP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Link from market to non-market good</a:t>
                      </a: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Applications</a:t>
                      </a:r>
                    </a:p>
                  </a:txBody>
                  <a:tcPr marL="101600" marR="101600" marT="101600" marB="101600" horzOverflow="overflow">
                    <a:lnB w="63500">
                      <a:solidFill>
                        <a:srgbClr val="FFFFFF"/>
                      </a:solidFill>
                      <a:miter lim="400000"/>
                    </a:lnB>
                  </a:tcPr>
                </a:tc>
                <a:extLst>
                  <a:ext uri="{0D108BD9-81ED-4DB2-BD59-A6C34878D82A}">
                    <a16:rowId xmlns:a16="http://schemas.microsoft.com/office/drawing/2014/main" xmlns="" val="10000"/>
                  </a:ext>
                </a:extLst>
              </a:tr>
              <a:tr h="1746666">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Defensive expenditure</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Purchases + time spent to avoid harm</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Substitute goods</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Health: mortality, morbidity</a:t>
                      </a:r>
                    </a:p>
                  </a:txBody>
                  <a:tcPr marL="101600" marR="101600" marT="101600" marB="101600" horzOverflow="overflow">
                    <a:lnT w="63500">
                      <a:solidFill>
                        <a:srgbClr val="FFFFFF"/>
                      </a:solidFill>
                      <a:miter lim="400000"/>
                    </a:lnT>
                  </a:tcPr>
                </a:tc>
                <a:extLst>
                  <a:ext uri="{0D108BD9-81ED-4DB2-BD59-A6C34878D82A}">
                    <a16:rowId xmlns:a16="http://schemas.microsoft.com/office/drawing/2014/main" xmlns="" val="10001"/>
                  </a:ext>
                </a:extLst>
              </a:tr>
              <a:tr h="1784350">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Travel cost</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Visit to recreational site</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Complementary goods</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Recreational demand</a:t>
                      </a:r>
                    </a:p>
                  </a:txBody>
                  <a:tcPr marL="101600" marR="101600" marT="101600" marB="101600" horzOverflow="overflow"/>
                </a:tc>
                <a:extLst>
                  <a:ext uri="{0D108BD9-81ED-4DB2-BD59-A6C34878D82A}">
                    <a16:rowId xmlns:a16="http://schemas.microsoft.com/office/drawing/2014/main" xmlns="" val="10002"/>
                  </a:ext>
                </a:extLst>
              </a:tr>
              <a:tr h="1784350">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Hedonic pricing</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Property purchase; job choice</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lang="en-GB" sz="3000" dirty="0">
                          <a:solidFill>
                            <a:schemeClr val="tx1"/>
                          </a:solidFill>
                          <a:latin typeface="Candara" panose="020E0502030303020204" pitchFamily="34" charset="0"/>
                          <a:ea typeface="+mn-ea"/>
                          <a:cs typeface="+mn-cs"/>
                          <a:sym typeface="Myriad Pro"/>
                        </a:rPr>
                        <a:t>Bundled</a:t>
                      </a:r>
                      <a:r>
                        <a:rPr lang="en-GB" sz="3000" baseline="0" dirty="0">
                          <a:solidFill>
                            <a:schemeClr val="tx1"/>
                          </a:solidFill>
                          <a:latin typeface="Candara" panose="020E0502030303020204" pitchFamily="34" charset="0"/>
                          <a:ea typeface="+mn-ea"/>
                          <a:cs typeface="+mn-cs"/>
                          <a:sym typeface="Myriad Pro"/>
                        </a:rPr>
                        <a:t> goods</a:t>
                      </a:r>
                      <a:endParaRPr sz="3000" dirty="0">
                        <a:solidFill>
                          <a:schemeClr val="tx1"/>
                        </a:solidFill>
                        <a:latin typeface="Candara" panose="020E0502030303020204" pitchFamily="34" charset="0"/>
                        <a:ea typeface="+mn-ea"/>
                        <a:cs typeface="+mn-cs"/>
                        <a:sym typeface="Myriad Pro"/>
                      </a:endParaRP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Environmental (dis)amenities; mortality risks</a:t>
                      </a:r>
                    </a:p>
                  </a:txBody>
                  <a:tcPr marL="101600" marR="101600" marT="101600" marB="101600" horzOverflow="overflow"/>
                </a:tc>
                <a:extLst>
                  <a:ext uri="{0D108BD9-81ED-4DB2-BD59-A6C34878D82A}">
                    <a16:rowId xmlns:a16="http://schemas.microsoft.com/office/drawing/2014/main" xmlns="" val="10003"/>
                  </a:ext>
                </a:extLst>
              </a:tr>
            </a:tbl>
          </a:graphicData>
        </a:graphic>
      </p:graphicFrame>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8" name="Benefits transfer"/>
          <p:cNvSpPr txBox="1">
            <a:spLocks noGrp="1"/>
          </p:cNvSpPr>
          <p:nvPr>
            <p:ph type="title"/>
          </p:nvPr>
        </p:nvSpPr>
        <p:spPr>
          <a:prstGeom prst="rect">
            <a:avLst/>
          </a:prstGeom>
        </p:spPr>
        <p:txBody>
          <a:bodyPr/>
          <a:lstStyle/>
          <a:p>
            <a:r>
              <a:t>Benefits transfer</a:t>
            </a:r>
          </a:p>
        </p:txBody>
      </p:sp>
    </p:spTree>
    <p:extLst>
      <p:ext uri="{BB962C8B-B14F-4D97-AF65-F5344CB8AC3E}">
        <p14:creationId xmlns:p14="http://schemas.microsoft.com/office/powerpoint/2010/main" val="1997348371"/>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0" name="Benefits transfer"/>
          <p:cNvSpPr txBox="1">
            <a:spLocks noGrp="1"/>
          </p:cNvSpPr>
          <p:nvPr>
            <p:ph type="title"/>
          </p:nvPr>
        </p:nvSpPr>
        <p:spPr>
          <a:xfrm>
            <a:off x="699208" y="0"/>
            <a:ext cx="11216640" cy="1885245"/>
          </a:xfrm>
          <a:prstGeom prst="rect">
            <a:avLst/>
          </a:prstGeom>
        </p:spPr>
        <p:txBody>
          <a:bodyPr/>
          <a:lstStyle/>
          <a:p>
            <a:r>
              <a:rPr dirty="0"/>
              <a:t>Benefits transfer</a:t>
            </a:r>
          </a:p>
        </p:txBody>
      </p:sp>
      <p:sp>
        <p:nvSpPr>
          <p:cNvPr id="1221" name="When original valuation too slow or expensive…"/>
          <p:cNvSpPr txBox="1">
            <a:spLocks noGrp="1"/>
          </p:cNvSpPr>
          <p:nvPr>
            <p:ph type="body" idx="1"/>
          </p:nvPr>
        </p:nvSpPr>
        <p:spPr>
          <a:xfrm>
            <a:off x="812800" y="1625600"/>
            <a:ext cx="9830216" cy="7315200"/>
          </a:xfrm>
          <a:prstGeom prst="rect">
            <a:avLst/>
          </a:prstGeom>
        </p:spPr>
        <p:txBody>
          <a:bodyPr>
            <a:normAutofit/>
          </a:bodyPr>
          <a:lstStyle>
            <a:lvl1pPr marL="635000" indent="-635000"/>
            <a:lvl2pPr marL="1155700" indent="-342900">
              <a:buSzPct val="100000"/>
              <a:buChar char="•"/>
            </a:lvl2pPr>
          </a:lstStyle>
          <a:p>
            <a:r>
              <a:rPr sz="3200" dirty="0"/>
              <a:t>When original valuation too slow or expensive</a:t>
            </a:r>
          </a:p>
          <a:p>
            <a:pPr lvl="1"/>
            <a:r>
              <a:rPr sz="2800" dirty="0"/>
              <a:t>The rule, not the exception</a:t>
            </a:r>
          </a:p>
        </p:txBody>
      </p:sp>
    </p:spTree>
    <p:extLst>
      <p:ext uri="{BB962C8B-B14F-4D97-AF65-F5344CB8AC3E}">
        <p14:creationId xmlns:p14="http://schemas.microsoft.com/office/powerpoint/2010/main" val="2742241080"/>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3" name="Benefits transfer: step-by-step"/>
          <p:cNvSpPr txBox="1">
            <a:spLocks noGrp="1"/>
          </p:cNvSpPr>
          <p:nvPr>
            <p:ph type="title"/>
          </p:nvPr>
        </p:nvSpPr>
        <p:spPr>
          <a:xfrm>
            <a:off x="812800" y="0"/>
            <a:ext cx="11216640" cy="1885245"/>
          </a:xfrm>
          <a:prstGeom prst="rect">
            <a:avLst/>
          </a:prstGeom>
        </p:spPr>
        <p:txBody>
          <a:bodyPr/>
          <a:lstStyle/>
          <a:p>
            <a:r>
              <a:rPr dirty="0"/>
              <a:t>Benefits transfer: step-by-step</a:t>
            </a:r>
          </a:p>
        </p:txBody>
      </p:sp>
      <p:sp>
        <p:nvSpPr>
          <p:cNvPr id="1224" name="Identify existing studies…"/>
          <p:cNvSpPr txBox="1">
            <a:spLocks noGrp="1"/>
          </p:cNvSpPr>
          <p:nvPr>
            <p:ph type="body" idx="1"/>
          </p:nvPr>
        </p:nvSpPr>
        <p:spPr>
          <a:xfrm>
            <a:off x="812800" y="1625600"/>
            <a:ext cx="8813800" cy="7315200"/>
          </a:xfrm>
          <a:prstGeom prst="rect">
            <a:avLst/>
          </a:prstGeom>
        </p:spPr>
        <p:txBody>
          <a:bodyPr>
            <a:normAutofit/>
          </a:bodyPr>
          <a:lstStyle/>
          <a:p>
            <a:pPr marL="825500" indent="-825500">
              <a:buAutoNum type="arabicPeriod"/>
            </a:pPr>
            <a:r>
              <a:rPr sz="3200" dirty="0"/>
              <a:t>Identify existing studies</a:t>
            </a:r>
          </a:p>
          <a:p>
            <a:pPr marL="825500" indent="-825500">
              <a:buAutoNum type="arabicPeriod"/>
            </a:pPr>
            <a:r>
              <a:rPr sz="3200" dirty="0"/>
              <a:t>Are values transferable?</a:t>
            </a:r>
          </a:p>
          <a:p>
            <a:pPr marL="825500" indent="-825500">
              <a:buAutoNum type="arabicPeriod"/>
            </a:pPr>
            <a:r>
              <a:rPr sz="3200" dirty="0"/>
              <a:t>What is study quality?</a:t>
            </a:r>
          </a:p>
          <a:p>
            <a:pPr marL="825500" indent="-825500">
              <a:buAutoNum type="arabicPeriod"/>
            </a:pPr>
            <a:r>
              <a:rPr sz="3200" dirty="0"/>
              <a:t>Adjust values for new context</a:t>
            </a:r>
          </a:p>
          <a:p>
            <a:pPr lvl="1">
              <a:buSzPct val="125000"/>
              <a:buChar char="•"/>
            </a:pPr>
            <a:r>
              <a:rPr sz="2800" dirty="0"/>
              <a:t>e.g. different demographics, substitutes</a:t>
            </a:r>
          </a:p>
          <a:p>
            <a:pPr lvl="1">
              <a:buSzPct val="125000"/>
              <a:buChar char="•"/>
            </a:pPr>
            <a:r>
              <a:rPr sz="2800" dirty="0"/>
              <a:t>Ideally: use benefit function from choice modelling study</a:t>
            </a:r>
          </a:p>
        </p:txBody>
      </p:sp>
    </p:spTree>
    <p:extLst>
      <p:ext uri="{BB962C8B-B14F-4D97-AF65-F5344CB8AC3E}">
        <p14:creationId xmlns:p14="http://schemas.microsoft.com/office/powerpoint/2010/main" val="3148518575"/>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6" name="Benefits transfer: the good and bad"/>
          <p:cNvSpPr txBox="1">
            <a:spLocks noGrp="1"/>
          </p:cNvSpPr>
          <p:nvPr>
            <p:ph type="title"/>
          </p:nvPr>
        </p:nvSpPr>
        <p:spPr>
          <a:xfrm>
            <a:off x="789148" y="0"/>
            <a:ext cx="11216640" cy="1885245"/>
          </a:xfrm>
          <a:prstGeom prst="rect">
            <a:avLst/>
          </a:prstGeom>
        </p:spPr>
        <p:txBody>
          <a:bodyPr/>
          <a:lstStyle/>
          <a:p>
            <a:r>
              <a:rPr dirty="0"/>
              <a:t>Benefits transfer: the good and bad</a:t>
            </a:r>
          </a:p>
        </p:txBody>
      </p:sp>
      <p:sp>
        <p:nvSpPr>
          <p:cNvPr id="1227" name="Quick &amp; cheap…"/>
          <p:cNvSpPr txBox="1">
            <a:spLocks noGrp="1"/>
          </p:cNvSpPr>
          <p:nvPr>
            <p:ph type="body" idx="1"/>
          </p:nvPr>
        </p:nvSpPr>
        <p:spPr>
          <a:xfrm>
            <a:off x="894080" y="1577113"/>
            <a:ext cx="11216640" cy="6188570"/>
          </a:xfrm>
          <a:prstGeom prst="rect">
            <a:avLst/>
          </a:prstGeom>
        </p:spPr>
        <p:txBody>
          <a:bodyPr>
            <a:normAutofit/>
          </a:bodyPr>
          <a:lstStyle/>
          <a:p>
            <a:pPr marL="596900" indent="-596900" defTabSz="549148">
              <a:spcBef>
                <a:spcPts val="1500"/>
              </a:spcBef>
              <a:defRPr sz="5640"/>
            </a:pPr>
            <a:r>
              <a:rPr sz="3900" dirty="0"/>
              <a:t>Quick &amp; cheap</a:t>
            </a:r>
          </a:p>
          <a:p>
            <a:pPr marL="1086358" lvl="1" indent="-322325" defTabSz="549148">
              <a:spcBef>
                <a:spcPts val="1500"/>
              </a:spcBef>
              <a:buSzPct val="100000"/>
              <a:buChar char="•"/>
              <a:defRPr sz="3384"/>
            </a:pPr>
            <a:r>
              <a:rPr sz="3200" dirty="0"/>
              <a:t>Gross estimates</a:t>
            </a:r>
          </a:p>
          <a:p>
            <a:pPr marL="1086358" lvl="1" indent="-322325" defTabSz="549148">
              <a:spcBef>
                <a:spcPts val="1500"/>
              </a:spcBef>
              <a:buSzPct val="100000"/>
              <a:buChar char="•"/>
              <a:defRPr sz="3384"/>
            </a:pPr>
            <a:r>
              <a:rPr sz="3200" dirty="0"/>
              <a:t>Screening: original study worthwhile?</a:t>
            </a:r>
          </a:p>
          <a:p>
            <a:pPr marL="1086358" lvl="1" indent="-322325" defTabSz="549148">
              <a:spcBef>
                <a:spcPts val="1500"/>
              </a:spcBef>
              <a:buSzPct val="100000"/>
              <a:buChar char="•"/>
              <a:defRPr sz="3384"/>
            </a:pPr>
            <a:r>
              <a:rPr sz="3200" dirty="0"/>
              <a:t>Better than nothing</a:t>
            </a:r>
            <a:r>
              <a:rPr sz="3000" dirty="0"/>
              <a:t>?</a:t>
            </a:r>
            <a:br>
              <a:rPr sz="3000" dirty="0"/>
            </a:br>
            <a:endParaRPr sz="3000" dirty="0"/>
          </a:p>
          <a:p>
            <a:pPr marL="596900" indent="-596900" defTabSz="549148">
              <a:spcBef>
                <a:spcPts val="1500"/>
              </a:spcBef>
              <a:defRPr sz="5640"/>
            </a:pPr>
            <a:r>
              <a:rPr sz="3600" dirty="0"/>
              <a:t>Limited by quality and applicability of transferred studies</a:t>
            </a:r>
          </a:p>
          <a:p>
            <a:pPr marL="1086358" lvl="1" indent="-322325" defTabSz="549148">
              <a:spcBef>
                <a:spcPts val="1500"/>
              </a:spcBef>
              <a:buSzPct val="100000"/>
              <a:buChar char="•"/>
              <a:defRPr sz="3384"/>
            </a:pPr>
            <a:r>
              <a:rPr sz="3200" dirty="0"/>
              <a:t>Both may be difficult to assess</a:t>
            </a:r>
            <a:r>
              <a:rPr dirty="0"/>
              <a:t/>
            </a:r>
            <a:br>
              <a:rPr dirty="0"/>
            </a:br>
            <a:endParaRPr dirty="0"/>
          </a:p>
          <a:p>
            <a:pPr marL="596900" indent="-596900" defTabSz="549148">
              <a:spcBef>
                <a:spcPts val="1500"/>
              </a:spcBef>
              <a:defRPr sz="5640"/>
            </a:pPr>
            <a:r>
              <a:rPr sz="3600" dirty="0"/>
              <a:t>Many </a:t>
            </a:r>
            <a:r>
              <a:rPr sz="3600" dirty="0" smtClean="0"/>
              <a:t>studies not adequately reported</a:t>
            </a:r>
            <a:endParaRPr sz="3600" dirty="0"/>
          </a:p>
        </p:txBody>
      </p:sp>
    </p:spTree>
    <p:extLst>
      <p:ext uri="{BB962C8B-B14F-4D97-AF65-F5344CB8AC3E}">
        <p14:creationId xmlns:p14="http://schemas.microsoft.com/office/powerpoint/2010/main" val="291833941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haracteristics"/>
          <p:cNvSpPr txBox="1">
            <a:spLocks noGrp="1"/>
          </p:cNvSpPr>
          <p:nvPr>
            <p:ph type="title"/>
          </p:nvPr>
        </p:nvSpPr>
        <p:spPr>
          <a:xfrm>
            <a:off x="897583" y="-5805"/>
            <a:ext cx="11216640" cy="1885245"/>
          </a:xfrm>
          <a:prstGeom prst="rect">
            <a:avLst/>
          </a:prstGeom>
        </p:spPr>
        <p:txBody>
          <a:bodyPr>
            <a:normAutofit/>
          </a:bodyPr>
          <a:lstStyle/>
          <a:p>
            <a:r>
              <a:rPr lang="en-GB" sz="4400" dirty="0"/>
              <a:t>Bundle</a:t>
            </a:r>
            <a:r>
              <a:rPr sz="4400" dirty="0"/>
              <a:t>s</a:t>
            </a:r>
          </a:p>
        </p:txBody>
      </p:sp>
      <p:sp>
        <p:nvSpPr>
          <p:cNvPr id="296" name="Utility  derived from            as an  attribute of"/>
          <p:cNvSpPr txBox="1">
            <a:spLocks noGrp="1"/>
          </p:cNvSpPr>
          <p:nvPr>
            <p:ph type="body" idx="1"/>
          </p:nvPr>
        </p:nvSpPr>
        <p:spPr>
          <a:xfrm>
            <a:off x="812799" y="1625600"/>
            <a:ext cx="10954479" cy="4394200"/>
          </a:xfrm>
          <a:prstGeom prst="rect">
            <a:avLst/>
          </a:prstGeom>
        </p:spPr>
        <p:txBody>
          <a:bodyPr>
            <a:normAutofit/>
          </a:bodyPr>
          <a:lstStyle/>
          <a:p>
            <a:pPr marL="635000" indent="-635000"/>
            <a:r>
              <a:rPr sz="3200" dirty="0"/>
              <a:t>Utility</a:t>
            </a:r>
            <a:r>
              <a:rPr lang="en-GB" sz="3200" dirty="0"/>
              <a:t> </a:t>
            </a:r>
            <a:r>
              <a:rPr sz="3200" dirty="0"/>
              <a:t>derived from</a:t>
            </a:r>
            <a:r>
              <a:rPr lang="en-GB" sz="3200" dirty="0"/>
              <a:t>	</a:t>
            </a:r>
            <a:r>
              <a:rPr sz="3200" dirty="0"/>
              <a:t>          </a:t>
            </a:r>
            <a:r>
              <a:rPr sz="3200" b="1" dirty="0"/>
              <a:t>as an attribute of</a:t>
            </a:r>
            <a:br>
              <a:rPr sz="3200" b="1" dirty="0"/>
            </a:br>
            <a:endParaRPr sz="3200" b="1" dirty="0"/>
          </a:p>
        </p:txBody>
      </p:sp>
      <p:sp>
        <p:nvSpPr>
          <p:cNvPr id="297" name="e"/>
          <p:cNvSpPr/>
          <p:nvPr/>
        </p:nvSpPr>
        <p:spPr>
          <a:xfrm>
            <a:off x="4910941" y="1375024"/>
            <a:ext cx="1124607" cy="1124121"/>
          </a:xfrm>
          <a:prstGeom prst="rect">
            <a:avLst/>
          </a:prstGeom>
          <a:solidFill>
            <a:srgbClr val="4F8F00"/>
          </a:solidFill>
          <a:ln w="254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e</a:t>
            </a:r>
          </a:p>
        </p:txBody>
      </p:sp>
      <p:grpSp>
        <p:nvGrpSpPr>
          <p:cNvPr id="301" name="Group"/>
          <p:cNvGrpSpPr/>
          <p:nvPr/>
        </p:nvGrpSpPr>
        <p:grpSpPr>
          <a:xfrm>
            <a:off x="9887291" y="1437331"/>
            <a:ext cx="1600270" cy="1668375"/>
            <a:chOff x="0" y="0"/>
            <a:chExt cx="1600269" cy="1668373"/>
          </a:xfrm>
        </p:grpSpPr>
        <p:sp>
          <p:nvSpPr>
            <p:cNvPr id="298"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m</a:t>
              </a:r>
            </a:p>
          </p:txBody>
        </p:sp>
        <p:sp>
          <p:nvSpPr>
            <p:cNvPr id="299"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300" name="£"/>
            <p:cNvSpPr txBox="1"/>
            <p:nvPr/>
          </p:nvSpPr>
          <p:spPr>
            <a:xfrm>
              <a:off x="815689" y="796252"/>
              <a:ext cx="487330" cy="74941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306" name="Group"/>
          <p:cNvGrpSpPr/>
          <p:nvPr/>
        </p:nvGrpSpPr>
        <p:grpSpPr>
          <a:xfrm>
            <a:off x="4496216" y="3460995"/>
            <a:ext cx="5232400" cy="3199130"/>
            <a:chOff x="0" y="0"/>
            <a:chExt cx="5232400" cy="3199130"/>
          </a:xfrm>
        </p:grpSpPr>
        <p:sp>
          <p:nvSpPr>
            <p:cNvPr id="302" name="peace &amp; quiet"/>
            <p:cNvSpPr txBox="1"/>
            <p:nvPr/>
          </p:nvSpPr>
          <p:spPr>
            <a:xfrm>
              <a:off x="2819400" y="992886"/>
              <a:ext cx="2413000" cy="10114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peace &amp; quiet</a:t>
              </a:r>
            </a:p>
          </p:txBody>
        </p:sp>
        <p:sp>
          <p:nvSpPr>
            <p:cNvPr id="303" name="a house"/>
            <p:cNvSpPr txBox="1"/>
            <p:nvPr/>
          </p:nvSpPr>
          <p:spPr>
            <a:xfrm>
              <a:off x="2819400" y="2642870"/>
              <a:ext cx="2387600" cy="5562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a house</a:t>
              </a:r>
            </a:p>
          </p:txBody>
        </p:sp>
        <p:pic>
          <p:nvPicPr>
            <p:cNvPr id="304" name="browse.png" descr="browse.png"/>
            <p:cNvPicPr>
              <a:picLocks noChangeAspect="1"/>
            </p:cNvPicPr>
            <p:nvPr/>
          </p:nvPicPr>
          <p:blipFill>
            <a:blip r:embed="rId3"/>
            <a:srcRect l="3623" t="9239" r="21376" b="4891"/>
            <a:stretch>
              <a:fillRect/>
            </a:stretch>
          </p:blipFill>
          <p:spPr>
            <a:xfrm>
              <a:off x="0" y="0"/>
              <a:ext cx="2628900" cy="2006600"/>
            </a:xfrm>
            <a:prstGeom prst="rect">
              <a:avLst/>
            </a:prstGeom>
            <a:ln w="12700" cap="flat">
              <a:noFill/>
              <a:miter lim="400000"/>
            </a:ln>
            <a:effectLst/>
          </p:spPr>
        </p:pic>
      </p:grpSp>
      <p:sp>
        <p:nvSpPr>
          <p:cNvPr id="307" name="Hedonic pricing,  hedonic wage"/>
          <p:cNvSpPr txBox="1"/>
          <p:nvPr/>
        </p:nvSpPr>
        <p:spPr>
          <a:xfrm>
            <a:off x="812800" y="7213600"/>
            <a:ext cx="10954478" cy="217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Hedonic pricing, hedonic wage</a:t>
            </a:r>
          </a:p>
        </p:txBody>
      </p:sp>
      <p:pic>
        <p:nvPicPr>
          <p:cNvPr id="19" name="browse.png" descr="browse.png"/>
          <p:cNvPicPr>
            <a:picLocks noChangeAspect="1"/>
          </p:cNvPicPr>
          <p:nvPr/>
        </p:nvPicPr>
        <p:blipFill>
          <a:blip r:embed="rId4"/>
          <a:srcRect l="3778" r="9316"/>
          <a:stretch>
            <a:fillRect/>
          </a:stretch>
        </p:blipFill>
        <p:spPr>
          <a:xfrm>
            <a:off x="9065589" y="3510845"/>
            <a:ext cx="2628900" cy="2006600"/>
          </a:xfrm>
          <a:prstGeom prst="rect">
            <a:avLst/>
          </a:prstGeom>
          <a:ln w="12700" cap="flat">
            <a:noFill/>
            <a:miter lim="400000"/>
          </a:ln>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1" animBg="1" advAuto="0"/>
      <p:bldP spid="307"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RP: general strengths"/>
          <p:cNvSpPr txBox="1">
            <a:spLocks noGrp="1"/>
          </p:cNvSpPr>
          <p:nvPr>
            <p:ph type="title"/>
          </p:nvPr>
        </p:nvSpPr>
        <p:spPr>
          <a:xfrm>
            <a:off x="894080" y="0"/>
            <a:ext cx="11216640" cy="1885245"/>
          </a:xfrm>
          <a:prstGeom prst="rect">
            <a:avLst/>
          </a:prstGeom>
        </p:spPr>
        <p:txBody>
          <a:bodyPr>
            <a:normAutofit/>
          </a:bodyPr>
          <a:lstStyle/>
          <a:p>
            <a:r>
              <a:rPr sz="4400" dirty="0"/>
              <a:t>RP: general strengths</a:t>
            </a:r>
          </a:p>
        </p:txBody>
      </p:sp>
      <p:sp>
        <p:nvSpPr>
          <p:cNvPr id="312" name="Based on real economic behaviour…"/>
          <p:cNvSpPr txBox="1">
            <a:spLocks noGrp="1"/>
          </p:cNvSpPr>
          <p:nvPr>
            <p:ph type="body" idx="1"/>
          </p:nvPr>
        </p:nvSpPr>
        <p:spPr>
          <a:xfrm>
            <a:off x="894080" y="1885245"/>
            <a:ext cx="11216640" cy="6188570"/>
          </a:xfrm>
          <a:prstGeom prst="rect">
            <a:avLst/>
          </a:prstGeom>
        </p:spPr>
        <p:txBody>
          <a:bodyPr>
            <a:normAutofit/>
          </a:bodyPr>
          <a:lstStyle/>
          <a:p>
            <a:pPr marL="635000" indent="-635000"/>
            <a:r>
              <a:rPr sz="3600" dirty="0"/>
              <a:t>Based on real economic </a:t>
            </a:r>
            <a:r>
              <a:rPr sz="3600" dirty="0" err="1"/>
              <a:t>behaviour</a:t>
            </a:r>
            <a:endParaRPr sz="3600" dirty="0"/>
          </a:p>
          <a:p>
            <a:pPr marL="1155700" lvl="1" indent="-342900">
              <a:buSzPct val="100000"/>
              <a:buChar char="•"/>
            </a:pPr>
            <a:r>
              <a:rPr sz="3200" dirty="0"/>
              <a:t>No survey biases or strategic response</a:t>
            </a:r>
            <a:br>
              <a:rPr sz="3200" dirty="0"/>
            </a:br>
            <a:endParaRPr sz="3200" dirty="0"/>
          </a:p>
          <a:p>
            <a:pPr marL="635000" indent="-635000"/>
            <a:r>
              <a:rPr sz="3600" dirty="0"/>
              <a:t>Cost-effective</a:t>
            </a:r>
          </a:p>
          <a:p>
            <a:pPr marL="1155700" lvl="1" indent="-342900">
              <a:buSzPct val="100000"/>
              <a:buChar char="•"/>
            </a:pPr>
            <a:r>
              <a:rPr sz="3200" dirty="0"/>
              <a:t>Don’t always need original survey data</a:t>
            </a:r>
          </a:p>
          <a:p>
            <a:pPr marL="1155700" lvl="1" indent="-342900">
              <a:buSzPct val="100000"/>
              <a:buChar char="•"/>
            </a:pPr>
            <a:r>
              <a:rPr sz="3200" dirty="0"/>
              <a:t>Surveys, if needed, may be less complex than for </a:t>
            </a:r>
            <a:r>
              <a:rPr lang="en-GB" sz="3200" dirty="0" smtClean="0"/>
              <a:t>stated preferences</a:t>
            </a:r>
            <a:endParaRPr sz="3200"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P: general weaknesses"/>
          <p:cNvSpPr txBox="1">
            <a:spLocks noGrp="1"/>
          </p:cNvSpPr>
          <p:nvPr>
            <p:ph type="title"/>
          </p:nvPr>
        </p:nvSpPr>
        <p:spPr>
          <a:xfrm>
            <a:off x="873672" y="-25752"/>
            <a:ext cx="11216640" cy="1885245"/>
          </a:xfrm>
          <a:prstGeom prst="rect">
            <a:avLst/>
          </a:prstGeom>
        </p:spPr>
        <p:txBody>
          <a:bodyPr>
            <a:normAutofit/>
          </a:bodyPr>
          <a:lstStyle/>
          <a:p>
            <a:r>
              <a:rPr sz="4400" dirty="0"/>
              <a:t>RP: general weaknesses</a:t>
            </a:r>
          </a:p>
        </p:txBody>
      </p:sp>
      <p:sp>
        <p:nvSpPr>
          <p:cNvPr id="315" name="Use values only…"/>
          <p:cNvSpPr txBox="1">
            <a:spLocks noGrp="1"/>
          </p:cNvSpPr>
          <p:nvPr>
            <p:ph type="body" idx="1"/>
          </p:nvPr>
        </p:nvSpPr>
        <p:spPr>
          <a:xfrm>
            <a:off x="812799" y="1625600"/>
            <a:ext cx="4746653" cy="5689600"/>
          </a:xfrm>
          <a:prstGeom prst="rect">
            <a:avLst/>
          </a:prstGeom>
        </p:spPr>
        <p:txBody>
          <a:bodyPr>
            <a:noAutofit/>
          </a:bodyPr>
          <a:lstStyle/>
          <a:p>
            <a:pPr marL="514350" indent="-514350" defTabSz="473201">
              <a:spcBef>
                <a:spcPts val="1200"/>
              </a:spcBef>
              <a:defRPr sz="4860">
                <a:solidFill>
                  <a:srgbClr val="FFFB00"/>
                </a:solidFill>
              </a:defRPr>
            </a:pPr>
            <a:r>
              <a:rPr sz="3200" dirty="0">
                <a:solidFill>
                  <a:schemeClr val="tx1">
                    <a:lumMod val="95000"/>
                    <a:lumOff val="5000"/>
                  </a:schemeClr>
                </a:solidFill>
              </a:rPr>
              <a:t>Use values only</a:t>
            </a:r>
          </a:p>
          <a:p>
            <a:pPr marL="514350" indent="-514350" defTabSz="473201">
              <a:spcBef>
                <a:spcPts val="1200"/>
              </a:spcBef>
              <a:defRPr sz="4860"/>
            </a:pPr>
            <a:r>
              <a:rPr sz="3200" dirty="0"/>
              <a:t>Market imperfections?</a:t>
            </a:r>
          </a:p>
          <a:p>
            <a:pPr marL="514350" indent="-514350" defTabSz="473201">
              <a:spcBef>
                <a:spcPts val="1200"/>
              </a:spcBef>
              <a:defRPr sz="4860"/>
            </a:pPr>
            <a:r>
              <a:rPr sz="3200" dirty="0"/>
              <a:t>WTP for non-marginal changes?</a:t>
            </a:r>
          </a:p>
          <a:p>
            <a:pPr marL="936116" lvl="1" indent="-277749" defTabSz="473201">
              <a:spcBef>
                <a:spcPts val="1200"/>
              </a:spcBef>
              <a:buSzPct val="100000"/>
              <a:buChar char="•"/>
              <a:defRPr sz="2916"/>
            </a:pPr>
            <a:r>
              <a:rPr sz="3200" dirty="0"/>
              <a:t>Hedonic pricing studies especially</a:t>
            </a:r>
          </a:p>
        </p:txBody>
      </p:sp>
      <p:grpSp>
        <p:nvGrpSpPr>
          <p:cNvPr id="367" name="Group"/>
          <p:cNvGrpSpPr/>
          <p:nvPr/>
        </p:nvGrpSpPr>
        <p:grpSpPr>
          <a:xfrm>
            <a:off x="5844290" y="916870"/>
            <a:ext cx="11506201" cy="7721600"/>
            <a:chOff x="0" y="0"/>
            <a:chExt cx="11506200" cy="7721600"/>
          </a:xfrm>
        </p:grpSpPr>
        <p:grpSp>
          <p:nvGrpSpPr>
            <p:cNvPr id="323" name="Group"/>
            <p:cNvGrpSpPr/>
            <p:nvPr/>
          </p:nvGrpSpPr>
          <p:grpSpPr>
            <a:xfrm>
              <a:off x="9347200" y="5410200"/>
              <a:ext cx="2159001" cy="1752600"/>
              <a:chOff x="0" y="0"/>
              <a:chExt cx="2158999" cy="1752600"/>
            </a:xfrm>
          </p:grpSpPr>
          <p:grpSp>
            <p:nvGrpSpPr>
              <p:cNvPr id="320" name="Group"/>
              <p:cNvGrpSpPr/>
              <p:nvPr/>
            </p:nvGrpSpPr>
            <p:grpSpPr>
              <a:xfrm>
                <a:off x="0" y="381000"/>
                <a:ext cx="647701" cy="1016001"/>
                <a:chOff x="0" y="0"/>
                <a:chExt cx="647700" cy="1016000"/>
              </a:xfrm>
            </p:grpSpPr>
            <p:sp>
              <p:nvSpPr>
                <p:cNvPr id="31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21"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322"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331" name="Group"/>
            <p:cNvGrpSpPr/>
            <p:nvPr/>
          </p:nvGrpSpPr>
          <p:grpSpPr>
            <a:xfrm>
              <a:off x="6527800" y="5892800"/>
              <a:ext cx="3009901" cy="1828800"/>
              <a:chOff x="0" y="0"/>
              <a:chExt cx="3009899" cy="1828800"/>
            </a:xfrm>
          </p:grpSpPr>
          <p:grpSp>
            <p:nvGrpSpPr>
              <p:cNvPr id="328" name="Group"/>
              <p:cNvGrpSpPr/>
              <p:nvPr/>
            </p:nvGrpSpPr>
            <p:grpSpPr>
              <a:xfrm>
                <a:off x="0" y="457200"/>
                <a:ext cx="647701" cy="1016001"/>
                <a:chOff x="0" y="0"/>
                <a:chExt cx="647700" cy="1016000"/>
              </a:xfrm>
            </p:grpSpPr>
            <p:sp>
              <p:nvSpPr>
                <p:cNvPr id="32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29"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330"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339" name="Group"/>
            <p:cNvGrpSpPr/>
            <p:nvPr/>
          </p:nvGrpSpPr>
          <p:grpSpPr>
            <a:xfrm>
              <a:off x="6426200" y="3187700"/>
              <a:ext cx="3797301" cy="1828800"/>
              <a:chOff x="0" y="0"/>
              <a:chExt cx="3797299" cy="1828800"/>
            </a:xfrm>
          </p:grpSpPr>
          <p:grpSp>
            <p:nvGrpSpPr>
              <p:cNvPr id="336" name="Group"/>
              <p:cNvGrpSpPr/>
              <p:nvPr/>
            </p:nvGrpSpPr>
            <p:grpSpPr>
              <a:xfrm>
                <a:off x="0" y="419100"/>
                <a:ext cx="647701" cy="1016001"/>
                <a:chOff x="0" y="0"/>
                <a:chExt cx="647700" cy="1016000"/>
              </a:xfrm>
            </p:grpSpPr>
            <p:sp>
              <p:nvSpPr>
                <p:cNvPr id="33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37"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338"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347" name="Group"/>
            <p:cNvGrpSpPr/>
            <p:nvPr/>
          </p:nvGrpSpPr>
          <p:grpSpPr>
            <a:xfrm>
              <a:off x="8305800" y="0"/>
              <a:ext cx="2832101" cy="1752600"/>
              <a:chOff x="0" y="0"/>
              <a:chExt cx="2832099" cy="1752600"/>
            </a:xfrm>
          </p:grpSpPr>
          <p:grpSp>
            <p:nvGrpSpPr>
              <p:cNvPr id="344" name="Group"/>
              <p:cNvGrpSpPr/>
              <p:nvPr/>
            </p:nvGrpSpPr>
            <p:grpSpPr>
              <a:xfrm>
                <a:off x="0" y="342900"/>
                <a:ext cx="647701" cy="1016001"/>
                <a:chOff x="0" y="0"/>
                <a:chExt cx="647700" cy="1016000"/>
              </a:xfrm>
            </p:grpSpPr>
            <p:sp>
              <p:nvSpPr>
                <p:cNvPr id="34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45" name="Consumptive/extractive"/>
              <p:cNvSpPr/>
              <p:nvPr/>
            </p:nvSpPr>
            <p:spPr>
              <a:xfrm>
                <a:off x="546100" y="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Consumptive/extractive</a:t>
                </a:r>
              </a:p>
            </p:txBody>
          </p:sp>
          <p:sp>
            <p:nvSpPr>
              <p:cNvPr id="346" name="Non-consumptive"/>
              <p:cNvSpPr/>
              <p:nvPr/>
            </p:nvSpPr>
            <p:spPr>
              <a:xfrm>
                <a:off x="546100" y="97790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355" name="Group"/>
            <p:cNvGrpSpPr/>
            <p:nvPr/>
          </p:nvGrpSpPr>
          <p:grpSpPr>
            <a:xfrm>
              <a:off x="6170655" y="482600"/>
              <a:ext cx="2236746" cy="1828800"/>
              <a:chOff x="0" y="0"/>
              <a:chExt cx="2236744" cy="1828800"/>
            </a:xfrm>
          </p:grpSpPr>
          <p:grpSp>
            <p:nvGrpSpPr>
              <p:cNvPr id="352" name="Group"/>
              <p:cNvGrpSpPr/>
              <p:nvPr/>
            </p:nvGrpSpPr>
            <p:grpSpPr>
              <a:xfrm>
                <a:off x="0" y="381000"/>
                <a:ext cx="647701" cy="1016001"/>
                <a:chOff x="0" y="0"/>
                <a:chExt cx="647700" cy="1016000"/>
              </a:xfrm>
            </p:grpSpPr>
            <p:sp>
              <p:nvSpPr>
                <p:cNvPr id="34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53"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354"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356"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rPr dirty="0"/>
                <a:t>Total Economic Value </a:t>
              </a:r>
              <a:br>
                <a:rPr dirty="0"/>
              </a:br>
              <a:r>
                <a:rPr dirty="0"/>
                <a:t>(TEV)</a:t>
              </a:r>
            </a:p>
          </p:txBody>
        </p:sp>
        <p:grpSp>
          <p:nvGrpSpPr>
            <p:cNvPr id="366" name="Group"/>
            <p:cNvGrpSpPr/>
            <p:nvPr/>
          </p:nvGrpSpPr>
          <p:grpSpPr>
            <a:xfrm>
              <a:off x="3033659" y="876300"/>
              <a:ext cx="3633842" cy="6464300"/>
              <a:chOff x="0" y="0"/>
              <a:chExt cx="3633840" cy="6464300"/>
            </a:xfrm>
          </p:grpSpPr>
          <p:grpSp>
            <p:nvGrpSpPr>
              <p:cNvPr id="362" name="Group"/>
              <p:cNvGrpSpPr/>
              <p:nvPr/>
            </p:nvGrpSpPr>
            <p:grpSpPr>
              <a:xfrm>
                <a:off x="0" y="505094"/>
                <a:ext cx="644612" cy="5442038"/>
                <a:chOff x="0" y="0"/>
                <a:chExt cx="644611" cy="5442036"/>
              </a:xfrm>
            </p:grpSpPr>
            <p:sp>
              <p:nvSpPr>
                <p:cNvPr id="357"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8"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9"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60"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61"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63"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364"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365"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
        <p:nvSpPr>
          <p:cNvPr id="368" name="Oval"/>
          <p:cNvSpPr/>
          <p:nvPr/>
        </p:nvSpPr>
        <p:spPr>
          <a:xfrm>
            <a:off x="9372600" y="1638300"/>
            <a:ext cx="2755900" cy="1244600"/>
          </a:xfrm>
          <a:prstGeom prst="ellipse">
            <a:avLst/>
          </a:prstGeom>
          <a:ln w="63500">
            <a:solidFill>
              <a:srgbClr val="FFFB00"/>
            </a:solidFill>
            <a:miter lim="400000"/>
          </a:ln>
          <a:effectLst>
            <a:outerShdw blurRad="127000" dist="76200" dir="13860000" rotWithShape="0">
              <a:srgbClr val="000000">
                <a:alpha val="75000"/>
              </a:srgbClr>
            </a:outerShdw>
          </a:effectLst>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3201</Words>
  <Application>Microsoft Office PowerPoint</Application>
  <PresentationFormat>Custom</PresentationFormat>
  <Paragraphs>699</Paragraphs>
  <Slides>68</Slides>
  <Notes>41</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68</vt:i4>
      </vt:variant>
    </vt:vector>
  </HeadingPairs>
  <TitlesOfParts>
    <vt:vector size="81" baseType="lpstr">
      <vt:lpstr>Bank Gothic Medium</vt:lpstr>
      <vt:lpstr>Gill Sans</vt:lpstr>
      <vt:lpstr>Lucida Grande</vt:lpstr>
      <vt:lpstr>Myriad Pro</vt:lpstr>
      <vt:lpstr>ヒラギノ角ゴ ProN W3</vt:lpstr>
      <vt:lpstr>Arial</vt:lpstr>
      <vt:lpstr>Calibri</vt:lpstr>
      <vt:lpstr>Calibri Light</vt:lpstr>
      <vt:lpstr>Cambria Math</vt:lpstr>
      <vt:lpstr>Candara</vt:lpstr>
      <vt:lpstr>Helvetica</vt:lpstr>
      <vt:lpstr>Times New Roman</vt:lpstr>
      <vt:lpstr>Office Theme</vt:lpstr>
      <vt:lpstr>Valuation: Revealed preferences</vt:lpstr>
      <vt:lpstr>PowerPoint Presentation</vt:lpstr>
      <vt:lpstr>Revealed Preference (RP) methods</vt:lpstr>
      <vt:lpstr>3 kinds of  surrogate markets</vt:lpstr>
      <vt:lpstr>Substitutes</vt:lpstr>
      <vt:lpstr>Complements</vt:lpstr>
      <vt:lpstr>Bundles</vt:lpstr>
      <vt:lpstr>RP: general strengths</vt:lpstr>
      <vt:lpstr>RP: general weaknesses</vt:lpstr>
      <vt:lpstr>Coming up</vt:lpstr>
      <vt:lpstr>Defensive expenditure</vt:lpstr>
      <vt:lpstr>Defensive expenditure: overview</vt:lpstr>
      <vt:lpstr>Case study 1:  water quality</vt:lpstr>
      <vt:lpstr>Defensive expenditure: case study</vt:lpstr>
      <vt:lpstr>Case study: methods</vt:lpstr>
      <vt:lpstr>Case study: results</vt:lpstr>
      <vt:lpstr>Defensive expenditure: limitations</vt:lpstr>
      <vt:lpstr>Travel cost</vt:lpstr>
      <vt:lpstr>PowerPoint Presentation</vt:lpstr>
      <vt:lpstr>PowerPoint Presentation</vt:lpstr>
      <vt:lpstr>Travel cost models</vt:lpstr>
      <vt:lpstr>Travel cost: theory</vt:lpstr>
      <vt:lpstr>Travel cost: theory</vt:lpstr>
      <vt:lpstr>PowerPoint Presentation</vt:lpstr>
      <vt:lpstr>Zonal travel cost model: setup</vt:lpstr>
      <vt:lpstr>Zonal travel cost model: data</vt:lpstr>
      <vt:lpstr>Zonal travel cost model: admission fee</vt:lpstr>
      <vt:lpstr>Zonal travel cost model: results</vt:lpstr>
      <vt:lpstr>PowerPoint Presentation</vt:lpstr>
      <vt:lpstr>Zonal travel cost model: notes</vt:lpstr>
      <vt:lpstr>Individual travel cost model</vt:lpstr>
      <vt:lpstr>Traditional travel cost limitations</vt:lpstr>
      <vt:lpstr>Random utility  (travel cost) models</vt:lpstr>
      <vt:lpstr>Random utility model (RUM) limitations</vt:lpstr>
      <vt:lpstr>Model of discrete choice between sites</vt:lpstr>
      <vt:lpstr>vij — model as linear function of … </vt:lpstr>
      <vt:lpstr>εij — assume Gumbel distribution</vt:lpstr>
      <vt:lpstr>Estimate with conditional logit</vt:lpstr>
      <vt:lpstr>Calculate Consumer Surplus</vt:lpstr>
      <vt:lpstr>Case study 2:  game park visits</vt:lpstr>
      <vt:lpstr>Travel cost case study: background</vt:lpstr>
      <vt:lpstr>Travel cost case study: questions</vt:lpstr>
      <vt:lpstr>Travel cost case study: preparation</vt:lpstr>
      <vt:lpstr>Travel cost case study: data</vt:lpstr>
      <vt:lpstr>Travel cost case study: trip costs</vt:lpstr>
      <vt:lpstr>Welfare estimates: closing parks</vt:lpstr>
      <vt:lpstr>Hedonic pricing</vt:lpstr>
      <vt:lpstr>Hedonic pricing: basics</vt:lpstr>
      <vt:lpstr>Hedonic pricing: regression models</vt:lpstr>
      <vt:lpstr>Hedonic pricing: use of GIS data</vt:lpstr>
      <vt:lpstr>Hedonic pricing: two stages of analysis</vt:lpstr>
      <vt:lpstr>Hedonic pricing: price function</vt:lpstr>
      <vt:lpstr>Hedonic pricing: assumptions</vt:lpstr>
      <vt:lpstr>Hedonic pricing: strengths</vt:lpstr>
      <vt:lpstr>Hedonic pricing: weaknesses</vt:lpstr>
      <vt:lpstr>Case study 3: the amenity value  of English nature</vt:lpstr>
      <vt:lpstr>Hedonic pricing case study: question</vt:lpstr>
      <vt:lpstr>Hedonic pricing case study: data</vt:lpstr>
      <vt:lpstr>Hedonic pricing case study: habitat</vt:lpstr>
      <vt:lpstr>Hedonic pricing case study: designation</vt:lpstr>
      <vt:lpstr>Implicit prices: habitats</vt:lpstr>
      <vt:lpstr>Implicit prices: designation</vt:lpstr>
      <vt:lpstr>Environmental value</vt:lpstr>
      <vt:lpstr>Revealed preference: summary</vt:lpstr>
      <vt:lpstr>Benefits transfer</vt:lpstr>
      <vt:lpstr>Benefits transfer</vt:lpstr>
      <vt:lpstr>Benefits transfer: step-by-step</vt:lpstr>
      <vt:lpstr>Benefits transfer: the good and bad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6 — Valuing the environment: revealed preference, life satisfaction and benefits transfer</dc:title>
  <dc:creator>Richard Tol</dc:creator>
  <cp:lastModifiedBy>Richard Tol</cp:lastModifiedBy>
  <cp:revision>46</cp:revision>
  <dcterms:modified xsi:type="dcterms:W3CDTF">2019-10-07T09:12:49Z</dcterms:modified>
</cp:coreProperties>
</file>